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sldIdLst>
    <p:sldId id="260" r:id="rId3"/>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828800" y="1447800"/>
            <a:ext cx="6172200" cy="1447800"/>
          </a:xfrm>
        </p:spPr>
        <p:txBody>
          <a:bodyPr/>
          <a:lstStyle>
            <a:lvl1pPr algn="ctr">
              <a:defRPr/>
            </a:lvl1pPr>
          </a:lstStyle>
          <a:p>
            <a:r>
              <a:rPr lang="ru-RU" smtClean="0"/>
              <a:t>Образец заголовка</a:t>
            </a:r>
            <a:endParaRPr lang="en-US"/>
          </a:p>
        </p:txBody>
      </p:sp>
      <p:sp>
        <p:nvSpPr>
          <p:cNvPr id="4100" name="Rectangle 4"/>
          <p:cNvSpPr>
            <a:spLocks noGrp="1" noChangeArrowheads="1"/>
          </p:cNvSpPr>
          <p:nvPr>
            <p:ph type="subTitle" idx="1"/>
          </p:nvPr>
        </p:nvSpPr>
        <p:spPr>
          <a:xfrm>
            <a:off x="1828800" y="3276600"/>
            <a:ext cx="6172200" cy="1752600"/>
          </a:xfrm>
        </p:spPr>
        <p:txBody>
          <a:bodyPr/>
          <a:lstStyle>
            <a:lvl1pPr marL="0" indent="0" algn="ctr">
              <a:buFontTx/>
              <a:buNone/>
              <a:defRPr/>
            </a:lvl1pPr>
          </a:lstStyle>
          <a:p>
            <a:r>
              <a:rPr lang="ru-RU" smtClean="0"/>
              <a:t>Образец подзаголовка</a:t>
            </a:r>
            <a:endParaRPr lang="en-US"/>
          </a:p>
        </p:txBody>
      </p:sp>
      <p:sp>
        <p:nvSpPr>
          <p:cNvPr id="4101"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102"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103" name="Rectangle 7"/>
          <p:cNvSpPr>
            <a:spLocks noGrp="1" noChangeArrowheads="1"/>
          </p:cNvSpPr>
          <p:nvPr>
            <p:ph type="sldNum" sz="quarter" idx="4"/>
          </p:nvPr>
        </p:nvSpPr>
        <p:spPr>
          <a:xfrm>
            <a:off x="6553200" y="6248400"/>
            <a:ext cx="1905000" cy="457200"/>
          </a:xfrm>
        </p:spPr>
        <p:txBody>
          <a:bodyPr/>
          <a:lstStyle>
            <a:lvl1pPr>
              <a:defRPr/>
            </a:lvl1pPr>
          </a:lstStyle>
          <a:p>
            <a:fld id="{B9A9EACA-7CAB-40B3-AEEE-0D9C456BA2E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74EC8D4-8A4C-4975-9FE6-4B0BCA34FFF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152400"/>
            <a:ext cx="1752600" cy="5943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47800" y="152400"/>
            <a:ext cx="5105400" cy="5943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2337239-2AF4-4894-B711-6962FBF9AD0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B9A9EACA-7CAB-40B3-AEEE-0D9C456BA2E7}"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E13C098-56AD-494C-8BF6-399EA80354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4056C60D-CBAA-4A3B-B25C-4C50CBF829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4CFFE7E-1717-47B1-B493-71D9B439449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88CAC58-2B59-4B45-B64F-95236BCFE2E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1947535B-8456-44F6-B0BE-09279B967E3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F7227436-BFFF-4E43-893C-0892E9BBD50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AB339D8-0A2D-419E-8564-E71C960C54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E13C098-56AD-494C-8BF6-399EA803542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7744DB1-6A14-463B-B047-FCE758C2FD0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74EC8D4-8A4C-4975-9FE6-4B0BCA34FFF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2337239-2AF4-4894-B711-6962FBF9AD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056C60D-CBAA-4A3B-B25C-4C50CBF829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4478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4CFFE7E-1717-47B1-B493-71D9B439449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88CAC58-2B59-4B45-B64F-95236BCFE2E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1947535B-8456-44F6-B0BE-09279B967E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7227436-BFFF-4E43-893C-0892E9BBD50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AB339D8-0A2D-419E-8564-E71C960C548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7744DB1-6A14-463B-B047-FCE758C2FD0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152400"/>
            <a:ext cx="6705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447800" y="1600200"/>
            <a:ext cx="7010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14478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9342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884EEA-5F98-47FE-9F0B-ECFEE32204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imes New Roman" charset="0"/>
        </a:defRPr>
      </a:lvl2pPr>
      <a:lvl3pPr algn="l" rtl="0" eaLnBrk="1" fontAlgn="base" hangingPunct="1">
        <a:spcBef>
          <a:spcPct val="0"/>
        </a:spcBef>
        <a:spcAft>
          <a:spcPct val="0"/>
        </a:spcAft>
        <a:defRPr sz="4000">
          <a:solidFill>
            <a:schemeClr val="tx2"/>
          </a:solidFill>
          <a:latin typeface="Times New Roman" charset="0"/>
        </a:defRPr>
      </a:lvl3pPr>
      <a:lvl4pPr algn="l" rtl="0" eaLnBrk="1" fontAlgn="base" hangingPunct="1">
        <a:spcBef>
          <a:spcPct val="0"/>
        </a:spcBef>
        <a:spcAft>
          <a:spcPct val="0"/>
        </a:spcAft>
        <a:defRPr sz="4000">
          <a:solidFill>
            <a:schemeClr val="tx2"/>
          </a:solidFill>
          <a:latin typeface="Times New Roman" charset="0"/>
        </a:defRPr>
      </a:lvl4pPr>
      <a:lvl5pPr algn="l" rtl="0" eaLnBrk="1" fontAlgn="base" hangingPunct="1">
        <a:spcBef>
          <a:spcPct val="0"/>
        </a:spcBef>
        <a:spcAft>
          <a:spcPct val="0"/>
        </a:spcAft>
        <a:defRPr sz="4000">
          <a:solidFill>
            <a:schemeClr val="tx2"/>
          </a:solidFill>
          <a:latin typeface="Times New Roman" charset="0"/>
        </a:defRPr>
      </a:lvl5pPr>
      <a:lvl6pPr marL="457200" algn="l" rtl="0" eaLnBrk="1" fontAlgn="base" hangingPunct="1">
        <a:spcBef>
          <a:spcPct val="0"/>
        </a:spcBef>
        <a:spcAft>
          <a:spcPct val="0"/>
        </a:spcAft>
        <a:defRPr sz="4000">
          <a:solidFill>
            <a:schemeClr val="tx2"/>
          </a:solidFill>
          <a:latin typeface="Times New Roman" charset="0"/>
        </a:defRPr>
      </a:lvl6pPr>
      <a:lvl7pPr marL="914400" algn="l" rtl="0" eaLnBrk="1" fontAlgn="base" hangingPunct="1">
        <a:spcBef>
          <a:spcPct val="0"/>
        </a:spcBef>
        <a:spcAft>
          <a:spcPct val="0"/>
        </a:spcAft>
        <a:defRPr sz="4000">
          <a:solidFill>
            <a:schemeClr val="tx2"/>
          </a:solidFill>
          <a:latin typeface="Times New Roman" charset="0"/>
        </a:defRPr>
      </a:lvl7pPr>
      <a:lvl8pPr marL="1371600" algn="l" rtl="0" eaLnBrk="1" fontAlgn="base" hangingPunct="1">
        <a:spcBef>
          <a:spcPct val="0"/>
        </a:spcBef>
        <a:spcAft>
          <a:spcPct val="0"/>
        </a:spcAft>
        <a:defRPr sz="4000">
          <a:solidFill>
            <a:schemeClr val="tx2"/>
          </a:solidFill>
          <a:latin typeface="Times New Roman" charset="0"/>
        </a:defRPr>
      </a:lvl8pPr>
      <a:lvl9pPr marL="1828800" algn="l" rtl="0" eaLnBrk="1" fontAlgn="base" hangingPunct="1">
        <a:spcBef>
          <a:spcPct val="0"/>
        </a:spcBef>
        <a:spcAft>
          <a:spcPct val="0"/>
        </a:spcAft>
        <a:defRPr sz="40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884EEA-5F98-47FE-9F0B-ECFEE322040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785794"/>
            <a:ext cx="8229600" cy="2286016"/>
          </a:xfrm>
        </p:spPr>
        <p:txBody>
          <a:bodyPr/>
          <a:lstStyle/>
          <a:p>
            <a:r>
              <a:rPr lang="ru-RU" dirty="0" smtClean="0">
                <a:solidFill>
                  <a:schemeClr val="accent1"/>
                </a:solidFill>
              </a:rPr>
              <a:t>Старинные задачи </a:t>
            </a:r>
            <a:br>
              <a:rPr lang="ru-RU" dirty="0" smtClean="0">
                <a:solidFill>
                  <a:schemeClr val="accent1"/>
                </a:solidFill>
              </a:rPr>
            </a:br>
            <a:r>
              <a:rPr lang="ru-RU" dirty="0" smtClean="0">
                <a:solidFill>
                  <a:schemeClr val="accent1"/>
                </a:solidFill>
              </a:rPr>
              <a:t>по математике</a:t>
            </a:r>
            <a:endParaRPr lang="ru-RU" dirty="0">
              <a:solidFill>
                <a:schemeClr val="accent1"/>
              </a:solidFill>
            </a:endParaRPr>
          </a:p>
        </p:txBody>
      </p:sp>
      <p:pic>
        <p:nvPicPr>
          <p:cNvPr id="4" name="Рисунок 3" descr="j0237248.gif"/>
          <p:cNvPicPr>
            <a:picLocks noChangeAspect="1"/>
          </p:cNvPicPr>
          <p:nvPr/>
        </p:nvPicPr>
        <p:blipFill>
          <a:blip r:embed="rId2" cstate="print"/>
          <a:stretch>
            <a:fillRect/>
          </a:stretch>
        </p:blipFill>
        <p:spPr>
          <a:xfrm>
            <a:off x="5715008" y="3395832"/>
            <a:ext cx="2786082" cy="241294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500042"/>
            <a:ext cx="6705600" cy="1714512"/>
          </a:xfrm>
        </p:spPr>
        <p:txBody>
          <a:bodyPr/>
          <a:lstStyle/>
          <a:p>
            <a:r>
              <a:rPr lang="ru-RU" dirty="0" smtClean="0">
                <a:solidFill>
                  <a:schemeClr val="tx2"/>
                </a:solidFill>
                <a:latin typeface="+mj-lt"/>
                <a:ea typeface="+mj-ea"/>
                <a:cs typeface="+mj-cs"/>
              </a:rPr>
              <a:t>  Задача </a:t>
            </a:r>
            <a:r>
              <a:rPr lang="ru-RU" dirty="0">
                <a:solidFill>
                  <a:schemeClr val="tx2"/>
                </a:solidFill>
                <a:latin typeface="+mj-lt"/>
                <a:ea typeface="+mj-ea"/>
                <a:cs typeface="+mj-cs"/>
              </a:rPr>
              <a:t>Евклида</a:t>
            </a:r>
            <a:br>
              <a:rPr lang="ru-RU" dirty="0">
                <a:solidFill>
                  <a:schemeClr val="tx2"/>
                </a:solidFill>
                <a:latin typeface="+mj-lt"/>
                <a:ea typeface="+mj-ea"/>
                <a:cs typeface="+mj-cs"/>
              </a:rPr>
            </a:br>
            <a:r>
              <a:rPr lang="ru-RU" dirty="0">
                <a:solidFill>
                  <a:schemeClr val="tx2"/>
                </a:solidFill>
                <a:latin typeface="+mj-lt"/>
                <a:ea typeface="+mj-ea"/>
                <a:cs typeface="+mj-cs"/>
              </a:rPr>
              <a:t> </a:t>
            </a:r>
            <a:br>
              <a:rPr lang="ru-RU" dirty="0">
                <a:solidFill>
                  <a:schemeClr val="tx2"/>
                </a:solidFill>
                <a:latin typeface="+mj-lt"/>
                <a:ea typeface="+mj-ea"/>
                <a:cs typeface="+mj-cs"/>
              </a:rPr>
            </a:br>
            <a:endParaRPr lang="ru-RU" dirty="0"/>
          </a:p>
        </p:txBody>
      </p:sp>
      <p:sp>
        <p:nvSpPr>
          <p:cNvPr id="3" name="Содержимое 2"/>
          <p:cNvSpPr>
            <a:spLocks noGrp="1"/>
          </p:cNvSpPr>
          <p:nvPr>
            <p:ph idx="1"/>
          </p:nvPr>
        </p:nvSpPr>
        <p:spPr>
          <a:xfrm>
            <a:off x="1447800" y="1071546"/>
            <a:ext cx="7010400" cy="5024454"/>
          </a:xfrm>
        </p:spPr>
        <p:txBody>
          <a:bodyPr/>
          <a:lstStyle/>
          <a:p>
            <a:r>
              <a:rPr lang="ru-RU" sz="2400" dirty="0">
                <a:solidFill>
                  <a:schemeClr val="tx1"/>
                </a:solidFill>
                <a:latin typeface="+mn-lt"/>
                <a:ea typeface="+mn-ea"/>
                <a:cs typeface="+mn-cs"/>
              </a:rPr>
              <a:t>Мул и осел под вьюком по дороге с мешками шагали.</a:t>
            </a:r>
          </a:p>
          <a:p>
            <a:r>
              <a:rPr lang="ru-RU" sz="2400" dirty="0">
                <a:solidFill>
                  <a:schemeClr val="tx1"/>
                </a:solidFill>
                <a:latin typeface="+mn-lt"/>
                <a:ea typeface="+mn-ea"/>
                <a:cs typeface="+mn-cs"/>
              </a:rPr>
              <a:t>Жалобно охал осел, непосильною ношей придавлен.</a:t>
            </a:r>
          </a:p>
          <a:p>
            <a:r>
              <a:rPr lang="ru-RU" sz="2400" dirty="0">
                <a:solidFill>
                  <a:schemeClr val="tx1"/>
                </a:solidFill>
                <a:latin typeface="+mn-lt"/>
                <a:ea typeface="+mn-ea"/>
                <a:cs typeface="+mn-cs"/>
              </a:rPr>
              <a:t>Это подметивший мул обратился к попутчику с речью:</a:t>
            </a:r>
          </a:p>
          <a:p>
            <a:r>
              <a:rPr lang="ru-RU" sz="2400" dirty="0">
                <a:solidFill>
                  <a:schemeClr val="tx1"/>
                </a:solidFill>
                <a:latin typeface="+mn-lt"/>
                <a:ea typeface="+mn-ea"/>
                <a:cs typeface="+mn-cs"/>
              </a:rPr>
              <a:t>“Что ж, старина, ты заныл и рыдаешь, как будто девчонка?</a:t>
            </a:r>
          </a:p>
          <a:p>
            <a:r>
              <a:rPr lang="ru-RU" sz="2400" dirty="0">
                <a:solidFill>
                  <a:schemeClr val="tx1"/>
                </a:solidFill>
                <a:latin typeface="+mn-lt"/>
                <a:ea typeface="+mn-ea"/>
                <a:cs typeface="+mn-cs"/>
              </a:rPr>
              <a:t>Нес бы вдвойне я, чем ты, если б отдал одну ты мне меру,</a:t>
            </a:r>
          </a:p>
          <a:p>
            <a:r>
              <a:rPr lang="ru-RU" sz="2400" dirty="0">
                <a:solidFill>
                  <a:schemeClr val="tx1"/>
                </a:solidFill>
                <a:latin typeface="+mn-lt"/>
                <a:ea typeface="+mn-ea"/>
                <a:cs typeface="+mn-cs"/>
              </a:rPr>
              <a:t>Если ж бы ты у меня лишь одну взял, то мы бы сравнялись”.</a:t>
            </a:r>
          </a:p>
          <a:p>
            <a:r>
              <a:rPr lang="ru-RU" sz="2400" dirty="0">
                <a:solidFill>
                  <a:schemeClr val="tx1"/>
                </a:solidFill>
                <a:latin typeface="+mn-lt"/>
                <a:ea typeface="+mn-ea"/>
                <a:cs typeface="+mn-cs"/>
              </a:rPr>
              <a:t>Сколько нес каждый из них, о геометр, поведай нам это.</a:t>
            </a:r>
          </a:p>
          <a:p>
            <a:pPr>
              <a:buNone/>
            </a:pPr>
            <a:r>
              <a:rPr lang="ru-RU" sz="2400" dirty="0">
                <a:solidFill>
                  <a:schemeClr val="tx1"/>
                </a:solidFill>
                <a:latin typeface="+mn-lt"/>
                <a:ea typeface="+mn-ea"/>
                <a:cs typeface="+mn-cs"/>
              </a:rPr>
              <a:t> </a:t>
            </a:r>
          </a:p>
          <a:p>
            <a:endParaRPr lang="ru-RU" sz="2400" dirty="0"/>
          </a:p>
        </p:txBody>
      </p:sp>
      <p:pic>
        <p:nvPicPr>
          <p:cNvPr id="4" name="Рисунок 3" descr="тат.jpeg"/>
          <p:cNvPicPr>
            <a:picLocks noChangeAspect="1"/>
          </p:cNvPicPr>
          <p:nvPr/>
        </p:nvPicPr>
        <p:blipFill>
          <a:blip r:embed="rId2" cstate="print"/>
          <a:stretch>
            <a:fillRect/>
          </a:stretch>
        </p:blipFill>
        <p:spPr>
          <a:xfrm>
            <a:off x="142844" y="2928934"/>
            <a:ext cx="1357304" cy="178592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par>
                          <p:cTn id="28" fill="hold">
                            <p:stCondLst>
                              <p:cond delay="8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par>
                          <p:cTn id="32" fill="hold">
                            <p:stCondLst>
                              <p:cond delay="10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par>
                          <p:cTn id="36" fill="hold">
                            <p:stCondLst>
                              <p:cond delay="12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par>
                          <p:cTn id="40" fill="hold">
                            <p:stCondLst>
                              <p:cond delay="14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419212"/>
          </a:xfrm>
        </p:spPr>
        <p:txBody>
          <a:bodyPr/>
          <a:lstStyle/>
          <a:p>
            <a:r>
              <a:rPr lang="ru-RU" dirty="0" smtClean="0">
                <a:solidFill>
                  <a:schemeClr val="tx2"/>
                </a:solidFill>
                <a:latin typeface="+mj-lt"/>
                <a:ea typeface="+mj-ea"/>
                <a:cs typeface="+mj-cs"/>
              </a:rPr>
              <a:t>  Китай</a:t>
            </a:r>
            <a:r>
              <a:rPr lang="ru-RU" dirty="0">
                <a:solidFill>
                  <a:schemeClr val="tx2"/>
                </a:solidFill>
                <a:latin typeface="+mj-lt"/>
                <a:ea typeface="+mj-ea"/>
                <a:cs typeface="+mj-cs"/>
              </a:rPr>
              <a:t>.</a:t>
            </a:r>
            <a:endParaRPr lang="ru-RU" dirty="0"/>
          </a:p>
        </p:txBody>
      </p:sp>
      <p:sp>
        <p:nvSpPr>
          <p:cNvPr id="3" name="Содержимое 2"/>
          <p:cNvSpPr>
            <a:spLocks noGrp="1"/>
          </p:cNvSpPr>
          <p:nvPr>
            <p:ph idx="1"/>
          </p:nvPr>
        </p:nvSpPr>
        <p:spPr>
          <a:xfrm>
            <a:off x="1447800" y="2357430"/>
            <a:ext cx="7010400" cy="3738570"/>
          </a:xfrm>
        </p:spPr>
        <p:txBody>
          <a:bodyPr/>
          <a:lstStyle/>
          <a:p>
            <a:r>
              <a:rPr lang="ru-RU" sz="2400" dirty="0">
                <a:solidFill>
                  <a:schemeClr val="tx1"/>
                </a:solidFill>
                <a:latin typeface="+mn-lt"/>
                <a:ea typeface="+mn-ea"/>
                <a:cs typeface="+mn-cs"/>
              </a:rPr>
              <a:t>Возникновение китайской цивилизации на берегах реки Хуанхэ относится к началу II тыс. до н. э</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Среди важнейших достижений китайской математики отметим: правило двух ложных положений, введение отрицательных чисел, десятичных дробей, методов решения систем линейных уравнений, алгебраических уравнений высших степеней и извлечение корней любой степени.</a:t>
            </a:r>
          </a:p>
          <a:p>
            <a:endParaRPr lang="ru-RU" sz="2400" dirty="0"/>
          </a:p>
        </p:txBody>
      </p:sp>
      <p:pic>
        <p:nvPicPr>
          <p:cNvPr id="4" name="Рисунок 3" descr="800px-Ch'ien_Hsüan_002.jpg"/>
          <p:cNvPicPr>
            <a:picLocks noChangeAspect="1"/>
          </p:cNvPicPr>
          <p:nvPr/>
        </p:nvPicPr>
        <p:blipFill>
          <a:blip r:embed="rId2" cstate="print"/>
          <a:stretch>
            <a:fillRect/>
          </a:stretch>
        </p:blipFill>
        <p:spPr>
          <a:xfrm>
            <a:off x="3786182" y="285728"/>
            <a:ext cx="3442079" cy="20050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776402"/>
          </a:xfrm>
        </p:spPr>
        <p:txBody>
          <a:bodyPr/>
          <a:lstStyle/>
          <a:p>
            <a:r>
              <a:rPr lang="ru-RU" dirty="0" smtClean="0">
                <a:solidFill>
                  <a:schemeClr val="tx2"/>
                </a:solidFill>
                <a:latin typeface="+mj-lt"/>
                <a:ea typeface="+mj-ea"/>
                <a:cs typeface="+mj-cs"/>
              </a:rPr>
              <a:t>  Задачи </a:t>
            </a:r>
            <a:r>
              <a:rPr lang="ru-RU" dirty="0">
                <a:solidFill>
                  <a:schemeClr val="tx2"/>
                </a:solidFill>
                <a:latin typeface="+mj-lt"/>
                <a:ea typeface="+mj-ea"/>
                <a:cs typeface="+mj-cs"/>
              </a:rPr>
              <a:t>древнего Китая</a:t>
            </a:r>
            <a:br>
              <a:rPr lang="ru-RU" dirty="0">
                <a:solidFill>
                  <a:schemeClr val="tx2"/>
                </a:solidFill>
                <a:latin typeface="+mj-lt"/>
                <a:ea typeface="+mj-ea"/>
                <a:cs typeface="+mj-cs"/>
              </a:rPr>
            </a:br>
            <a:endParaRPr lang="ru-RU" dirty="0"/>
          </a:p>
        </p:txBody>
      </p:sp>
      <p:sp>
        <p:nvSpPr>
          <p:cNvPr id="3" name="Содержимое 2"/>
          <p:cNvSpPr>
            <a:spLocks noGrp="1"/>
          </p:cNvSpPr>
          <p:nvPr>
            <p:ph idx="1"/>
          </p:nvPr>
        </p:nvSpPr>
        <p:spPr/>
        <p:txBody>
          <a:bodyPr/>
          <a:lstStyle/>
          <a:p>
            <a:r>
              <a:rPr lang="ru-RU" sz="2400" dirty="0">
                <a:solidFill>
                  <a:schemeClr val="tx1"/>
                </a:solidFill>
                <a:latin typeface="+mn-lt"/>
                <a:ea typeface="+mn-ea"/>
                <a:cs typeface="+mn-cs"/>
              </a:rPr>
              <a:t>Задача </a:t>
            </a:r>
            <a:r>
              <a:rPr lang="ru-RU" sz="2400" dirty="0" err="1" smtClean="0">
                <a:solidFill>
                  <a:schemeClr val="tx1"/>
                </a:solidFill>
                <a:latin typeface="+mn-lt"/>
                <a:ea typeface="+mn-ea"/>
                <a:cs typeface="+mn-cs"/>
              </a:rPr>
              <a:t>Ло-шу</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Заполнить натуральными числами от 1 до 9 квадратную таблицу размером 3х3 так, чтобы суммы чисел по всем строкам, столбцам и диагоналям были равны одному и тому же числу </a:t>
            </a:r>
            <a:r>
              <a:rPr lang="ru-RU" sz="2400" dirty="0" smtClean="0">
                <a:solidFill>
                  <a:schemeClr val="tx1"/>
                </a:solidFill>
                <a:latin typeface="+mn-lt"/>
                <a:ea typeface="+mn-ea"/>
                <a:cs typeface="+mn-cs"/>
              </a:rPr>
              <a:t>15.</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Задача </a:t>
            </a:r>
            <a:r>
              <a:rPr lang="ru-RU" sz="2400" dirty="0" err="1">
                <a:solidFill>
                  <a:schemeClr val="tx1"/>
                </a:solidFill>
                <a:latin typeface="+mn-lt"/>
                <a:ea typeface="+mn-ea"/>
                <a:cs typeface="+mn-cs"/>
              </a:rPr>
              <a:t>Сунь-цзы</a:t>
            </a:r>
            <a:r>
              <a:rPr lang="ru-RU" sz="2400" dirty="0">
                <a:solidFill>
                  <a:schemeClr val="tx1"/>
                </a:solidFill>
                <a:latin typeface="+mn-lt"/>
                <a:ea typeface="+mn-ea"/>
                <a:cs typeface="+mn-cs"/>
              </a:rPr>
              <a:t> (III-IV вв</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Имеются вещи, число их не известно. Если считать их тройками, то остаток 2; если считать их пятерками, то остаток 3; если считать их семерками, то остаток 2. Спрашивается, сколько вещей.</a:t>
            </a:r>
          </a:p>
          <a:p>
            <a:endParaRPr lang="ru-RU" sz="2400" dirty="0"/>
          </a:p>
        </p:txBody>
      </p:sp>
      <p:pic>
        <p:nvPicPr>
          <p:cNvPr id="4" name="Рисунок 3" descr="QUESTION.GIF"/>
          <p:cNvPicPr>
            <a:picLocks noChangeAspect="1"/>
          </p:cNvPicPr>
          <p:nvPr/>
        </p:nvPicPr>
        <p:blipFill>
          <a:blip r:embed="rId2" cstate="print"/>
          <a:stretch>
            <a:fillRect/>
          </a:stretch>
        </p:blipFill>
        <p:spPr>
          <a:xfrm>
            <a:off x="6929454" y="357166"/>
            <a:ext cx="1902189" cy="1714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919278"/>
          </a:xfrm>
        </p:spPr>
        <p:txBody>
          <a:bodyPr/>
          <a:lstStyle/>
          <a:p>
            <a:r>
              <a:rPr lang="ru-RU" sz="4800" dirty="0" smtClean="0">
                <a:solidFill>
                  <a:schemeClr val="tx1"/>
                </a:solidFill>
                <a:latin typeface="+mj-lt"/>
                <a:ea typeface="+mj-ea"/>
                <a:cs typeface="+mj-cs"/>
              </a:rPr>
              <a:t>   Индия</a:t>
            </a:r>
            <a:r>
              <a:rPr lang="ru-RU" sz="4800" dirty="0">
                <a:solidFill>
                  <a:schemeClr val="tx1"/>
                </a:solidFill>
                <a:latin typeface="+mj-lt"/>
                <a:ea typeface="+mj-ea"/>
                <a:cs typeface="+mj-cs"/>
              </a:rPr>
              <a:t>.</a:t>
            </a:r>
            <a:br>
              <a:rPr lang="ru-RU" sz="4800"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1447800" y="1571612"/>
            <a:ext cx="7010400" cy="4524388"/>
          </a:xfrm>
        </p:spPr>
        <p:txBody>
          <a:bodyPr/>
          <a:lstStyle/>
          <a:p>
            <a:pPr>
              <a:buNone/>
            </a:pPr>
            <a:r>
              <a:rPr lang="ru-RU" dirty="0">
                <a:solidFill>
                  <a:schemeClr val="tx1"/>
                </a:solidFill>
                <a:latin typeface="+mn-lt"/>
                <a:ea typeface="+mn-ea"/>
                <a:cs typeface="+mn-cs"/>
              </a:rPr>
              <a:t> </a:t>
            </a:r>
          </a:p>
          <a:p>
            <a:r>
              <a:rPr lang="ru-RU" sz="2400" dirty="0">
                <a:solidFill>
                  <a:schemeClr val="tx1"/>
                </a:solidFill>
                <a:latin typeface="+mn-lt"/>
                <a:ea typeface="+mn-ea"/>
                <a:cs typeface="+mn-cs"/>
              </a:rPr>
              <a:t>Творчество индийских математиков оказало огромное влияние на развитие арифметики (индийская десятичная позиционная нумерация), алгебры (метод рассеивания для неопределенных уравнений первой и второй степени с двумя неизвестными) и тригонометрии (бесконечные ряды для синуса, косинуса и арктангенса)</a:t>
            </a:r>
            <a:r>
              <a:rPr lang="ru-RU" dirty="0">
                <a:solidFill>
                  <a:schemeClr val="tx1"/>
                </a:solidFill>
                <a:latin typeface="+mn-lt"/>
                <a:ea typeface="+mn-ea"/>
                <a:cs typeface="+mn-cs"/>
              </a:rPr>
              <a:t>.</a:t>
            </a:r>
          </a:p>
          <a:p>
            <a:pPr>
              <a:buNone/>
            </a:pPr>
            <a:r>
              <a:rPr lang="ru-RU" dirty="0">
                <a:solidFill>
                  <a:schemeClr val="tx1"/>
                </a:solidFill>
                <a:latin typeface="+mn-lt"/>
                <a:ea typeface="+mn-ea"/>
                <a:cs typeface="+mn-cs"/>
              </a:rPr>
              <a:t> </a:t>
            </a:r>
          </a:p>
          <a:p>
            <a:endParaRPr lang="ru-RU" dirty="0"/>
          </a:p>
        </p:txBody>
      </p:sp>
      <p:pic>
        <p:nvPicPr>
          <p:cNvPr id="4" name="Рисунок 3" descr="india19.jpg"/>
          <p:cNvPicPr>
            <a:picLocks noChangeAspect="1"/>
          </p:cNvPicPr>
          <p:nvPr/>
        </p:nvPicPr>
        <p:blipFill>
          <a:blip r:embed="rId2" cstate="print"/>
          <a:stretch>
            <a:fillRect/>
          </a:stretch>
        </p:blipFill>
        <p:spPr>
          <a:xfrm>
            <a:off x="4786314" y="142852"/>
            <a:ext cx="2384408" cy="17922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633526"/>
          </a:xfrm>
        </p:spPr>
        <p:txBody>
          <a:bodyPr/>
          <a:lstStyle/>
          <a:p>
            <a:r>
              <a:rPr lang="ru-RU" dirty="0">
                <a:solidFill>
                  <a:schemeClr val="tx2"/>
                </a:solidFill>
                <a:latin typeface="+mj-lt"/>
                <a:ea typeface="+mj-ea"/>
                <a:cs typeface="+mj-cs"/>
              </a:rPr>
              <a:t>Задачи Древней Индии</a:t>
            </a:r>
            <a:br>
              <a:rPr lang="ru-RU" dirty="0">
                <a:solidFill>
                  <a:schemeClr val="tx2"/>
                </a:solidFill>
                <a:latin typeface="+mj-lt"/>
                <a:ea typeface="+mj-ea"/>
                <a:cs typeface="+mj-cs"/>
              </a:rPr>
            </a:br>
            <a:endParaRPr lang="ru-RU" dirty="0"/>
          </a:p>
        </p:txBody>
      </p:sp>
      <p:sp>
        <p:nvSpPr>
          <p:cNvPr id="3" name="Содержимое 2"/>
          <p:cNvSpPr>
            <a:spLocks noGrp="1"/>
          </p:cNvSpPr>
          <p:nvPr>
            <p:ph idx="1"/>
          </p:nvPr>
        </p:nvSpPr>
        <p:spPr/>
        <p:txBody>
          <a:bodyPr/>
          <a:lstStyle/>
          <a:p>
            <a:r>
              <a:rPr lang="ru-RU" sz="2400" dirty="0" smtClean="0">
                <a:solidFill>
                  <a:schemeClr val="tx1"/>
                </a:solidFill>
                <a:latin typeface="+mn-lt"/>
                <a:ea typeface="+mn-ea"/>
                <a:cs typeface="+mn-cs"/>
              </a:rPr>
              <a:t>Задача-легенда</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Изобретатель шахмат, которому было предложено запросить любую награду, попросил положить ему в награду на первую клетку шахматной доски одно зерно, на вторую – 2 зерна, на третью – 4 зерна и т. д. Сколько зерен запросил мудрец?</a:t>
            </a:r>
          </a:p>
          <a:p>
            <a:r>
              <a:rPr lang="ru-RU" sz="2400" dirty="0">
                <a:solidFill>
                  <a:schemeClr val="tx1"/>
                </a:solidFill>
                <a:latin typeface="+mn-lt"/>
                <a:ea typeface="+mn-ea"/>
                <a:cs typeface="+mn-cs"/>
              </a:rPr>
              <a:t> Задача </a:t>
            </a:r>
            <a:r>
              <a:rPr lang="ru-RU" sz="2400" dirty="0" err="1" smtClean="0">
                <a:solidFill>
                  <a:schemeClr val="tx1"/>
                </a:solidFill>
                <a:latin typeface="+mn-lt"/>
                <a:ea typeface="+mn-ea"/>
                <a:cs typeface="+mn-cs"/>
              </a:rPr>
              <a:t>Магавиры</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Найти число павлинов в стае, 1/16 которой, умноженная на себя, сидит на манговом дереве, а квадрат 1/9 остатка вместе с 14 другими павлинами – на дереве </a:t>
            </a:r>
            <a:r>
              <a:rPr lang="ru-RU" sz="2400" dirty="0" err="1">
                <a:solidFill>
                  <a:schemeClr val="tx1"/>
                </a:solidFill>
                <a:latin typeface="+mn-lt"/>
                <a:ea typeface="+mn-ea"/>
                <a:cs typeface="+mn-cs"/>
              </a:rPr>
              <a:t>тамала</a:t>
            </a:r>
            <a:r>
              <a:rPr lang="ru-RU" sz="2400" dirty="0">
                <a:solidFill>
                  <a:schemeClr val="tx1"/>
                </a:solidFill>
                <a:latin typeface="+mn-lt"/>
                <a:ea typeface="+mn-ea"/>
                <a:cs typeface="+mn-cs"/>
              </a:rPr>
              <a:t>. </a:t>
            </a:r>
          </a:p>
          <a:p>
            <a:pPr>
              <a:buNone/>
            </a:pPr>
            <a:endParaRPr lang="ru-RU" sz="2400" dirty="0">
              <a:solidFill>
                <a:schemeClr val="tx1"/>
              </a:solidFill>
              <a:latin typeface="+mn-lt"/>
              <a:ea typeface="+mn-ea"/>
              <a:cs typeface="+mn-cs"/>
            </a:endParaRPr>
          </a:p>
          <a:p>
            <a:endParaRPr lang="ru-RU" sz="2400" dirty="0">
              <a:solidFill>
                <a:schemeClr val="tx1"/>
              </a:solidFill>
              <a:latin typeface="+mn-lt"/>
              <a:ea typeface="+mn-ea"/>
              <a:cs typeface="+mn-cs"/>
            </a:endParaRPr>
          </a:p>
          <a:p>
            <a:endParaRPr lang="ru-RU" sz="2400" dirty="0"/>
          </a:p>
        </p:txBody>
      </p:sp>
      <p:pic>
        <p:nvPicPr>
          <p:cNvPr id="4" name="Рисунок 3" descr="znaki.jpg"/>
          <p:cNvPicPr>
            <a:picLocks noChangeAspect="1"/>
          </p:cNvPicPr>
          <p:nvPr/>
        </p:nvPicPr>
        <p:blipFill>
          <a:blip r:embed="rId2" cstate="print"/>
          <a:stretch>
            <a:fillRect/>
          </a:stretch>
        </p:blipFill>
        <p:spPr>
          <a:xfrm>
            <a:off x="6858016" y="357166"/>
            <a:ext cx="2101107" cy="178594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latin typeface="+mj-lt"/>
                <a:ea typeface="+mj-ea"/>
                <a:cs typeface="+mj-cs"/>
              </a:rPr>
              <a:t>  Страны </a:t>
            </a:r>
            <a:r>
              <a:rPr lang="ru-RU" dirty="0">
                <a:solidFill>
                  <a:schemeClr val="tx2"/>
                </a:solidFill>
                <a:latin typeface="+mj-lt"/>
                <a:ea typeface="+mj-ea"/>
                <a:cs typeface="+mj-cs"/>
              </a:rPr>
              <a:t>Ислама</a:t>
            </a:r>
            <a:endParaRPr lang="ru-RU" dirty="0"/>
          </a:p>
        </p:txBody>
      </p:sp>
      <p:sp>
        <p:nvSpPr>
          <p:cNvPr id="3" name="Содержимое 2"/>
          <p:cNvSpPr>
            <a:spLocks noGrp="1"/>
          </p:cNvSpPr>
          <p:nvPr>
            <p:ph idx="1"/>
          </p:nvPr>
        </p:nvSpPr>
        <p:spPr/>
        <p:txBody>
          <a:bodyPr/>
          <a:lstStyle/>
          <a:p>
            <a:r>
              <a:rPr lang="ru-RU" dirty="0">
                <a:solidFill>
                  <a:schemeClr val="tx1"/>
                </a:solidFill>
                <a:latin typeface="+mn-lt"/>
                <a:ea typeface="+mn-ea"/>
                <a:cs typeface="+mn-cs"/>
              </a:rPr>
              <a:t>Крупнейшие ученые средневековья – </a:t>
            </a:r>
            <a:r>
              <a:rPr lang="ru-RU" dirty="0" err="1">
                <a:solidFill>
                  <a:schemeClr val="tx1"/>
                </a:solidFill>
                <a:latin typeface="+mn-lt"/>
                <a:ea typeface="+mn-ea"/>
                <a:cs typeface="+mn-cs"/>
              </a:rPr>
              <a:t>ал-Хорезми</a:t>
            </a:r>
            <a:r>
              <a:rPr lang="ru-RU" dirty="0">
                <a:solidFill>
                  <a:schemeClr val="tx1"/>
                </a:solidFill>
                <a:latin typeface="+mn-lt"/>
                <a:ea typeface="+mn-ea"/>
                <a:cs typeface="+mn-cs"/>
              </a:rPr>
              <a:t>, Авиценна, </a:t>
            </a:r>
            <a:r>
              <a:rPr lang="ru-RU" dirty="0" err="1">
                <a:solidFill>
                  <a:schemeClr val="tx1"/>
                </a:solidFill>
                <a:latin typeface="+mn-lt"/>
                <a:ea typeface="+mn-ea"/>
                <a:cs typeface="+mn-cs"/>
              </a:rPr>
              <a:t>ал-Бируни</a:t>
            </a:r>
            <a:r>
              <a:rPr lang="ru-RU" dirty="0">
                <a:solidFill>
                  <a:schemeClr val="tx1"/>
                </a:solidFill>
                <a:latin typeface="+mn-lt"/>
                <a:ea typeface="+mn-ea"/>
                <a:cs typeface="+mn-cs"/>
              </a:rPr>
              <a:t>, Омар Хайям, </a:t>
            </a:r>
            <a:r>
              <a:rPr lang="ru-RU" dirty="0" err="1">
                <a:solidFill>
                  <a:schemeClr val="tx1"/>
                </a:solidFill>
                <a:latin typeface="+mn-lt"/>
                <a:ea typeface="+mn-ea"/>
                <a:cs typeface="+mn-cs"/>
              </a:rPr>
              <a:t>ал-Каши</a:t>
            </a:r>
            <a:r>
              <a:rPr lang="ru-RU" dirty="0">
                <a:solidFill>
                  <a:schemeClr val="tx1"/>
                </a:solidFill>
                <a:latin typeface="+mn-lt"/>
                <a:ea typeface="+mn-ea"/>
                <a:cs typeface="+mn-cs"/>
              </a:rPr>
              <a:t> писали свои сочинения на арабском языке. Употребляемые нами термины “арабские цифры”, “корень”, “алгебра”, “алгоритм”, “синус” сформировались под влиянием науки стран Ислама.</a:t>
            </a:r>
          </a:p>
          <a:p>
            <a:endParaRPr lang="ru-RU" dirty="0"/>
          </a:p>
        </p:txBody>
      </p:sp>
      <p:pic>
        <p:nvPicPr>
          <p:cNvPr id="4" name="Рисунок 3" descr="ч свс.jpeg"/>
          <p:cNvPicPr>
            <a:picLocks noChangeAspect="1"/>
          </p:cNvPicPr>
          <p:nvPr/>
        </p:nvPicPr>
        <p:blipFill>
          <a:blip r:embed="rId2" cstate="print"/>
          <a:stretch>
            <a:fillRect/>
          </a:stretch>
        </p:blipFill>
        <p:spPr>
          <a:xfrm>
            <a:off x="6858016" y="235529"/>
            <a:ext cx="1214446" cy="154267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142852"/>
            <a:ext cx="6705600" cy="1347774"/>
          </a:xfrm>
        </p:spPr>
        <p:txBody>
          <a:bodyPr/>
          <a:lstStyle/>
          <a:p>
            <a:r>
              <a:rPr lang="ru-RU" sz="4800" dirty="0" smtClean="0">
                <a:solidFill>
                  <a:schemeClr val="tx1"/>
                </a:solidFill>
                <a:latin typeface="+mj-lt"/>
                <a:ea typeface="+mj-ea"/>
                <a:cs typeface="+mj-cs"/>
              </a:rPr>
              <a:t> Задачи </a:t>
            </a:r>
            <a:r>
              <a:rPr lang="ru-RU" sz="4800" dirty="0">
                <a:solidFill>
                  <a:schemeClr val="tx1"/>
                </a:solidFill>
                <a:latin typeface="+mj-lt"/>
                <a:ea typeface="+mj-ea"/>
                <a:cs typeface="+mj-cs"/>
              </a:rPr>
              <a:t>стран Ислама</a:t>
            </a:r>
            <a:endParaRPr lang="ru-RU" dirty="0"/>
          </a:p>
        </p:txBody>
      </p:sp>
      <p:sp>
        <p:nvSpPr>
          <p:cNvPr id="3" name="Содержимое 2"/>
          <p:cNvSpPr>
            <a:spLocks noGrp="1"/>
          </p:cNvSpPr>
          <p:nvPr>
            <p:ph idx="1"/>
          </p:nvPr>
        </p:nvSpPr>
        <p:spPr>
          <a:xfrm>
            <a:off x="1447800" y="2500306"/>
            <a:ext cx="7010400" cy="3595694"/>
          </a:xfrm>
        </p:spPr>
        <p:txBody>
          <a:bodyPr/>
          <a:lstStyle/>
          <a:p>
            <a:r>
              <a:rPr lang="ru-RU" sz="2400" dirty="0" smtClean="0">
                <a:solidFill>
                  <a:schemeClr val="tx1"/>
                </a:solidFill>
                <a:latin typeface="+mn-lt"/>
                <a:ea typeface="+mn-ea"/>
                <a:cs typeface="+mn-cs"/>
              </a:rPr>
              <a:t>Задача </a:t>
            </a:r>
            <a:r>
              <a:rPr lang="ru-RU" sz="2400" dirty="0">
                <a:solidFill>
                  <a:schemeClr val="tx1"/>
                </a:solidFill>
                <a:latin typeface="+mn-lt"/>
                <a:ea typeface="+mn-ea"/>
                <a:cs typeface="+mn-cs"/>
              </a:rPr>
              <a:t>из сказки “1001ночь</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Стая голубей подлетела к высокому дереву. Часть голубей села на ветвях, а другая расположилась под деревом. Сидевшие на ветвях говорят расположившимся внизу: “Если бы один из вас взлетел к нам, то вас стало бы втрое меньше, чем нас всех вместе, а если бы один из нас слетел к вам, то нас стало бы поровну”. Сколько голубей сидело на ветвях и сколько под деревом?</a:t>
            </a:r>
          </a:p>
          <a:p>
            <a:endParaRPr lang="ru-RU" sz="2400" dirty="0"/>
          </a:p>
        </p:txBody>
      </p:sp>
      <p:pic>
        <p:nvPicPr>
          <p:cNvPr id="4" name="Рисунок 3" descr="da9667ba19ed.gif"/>
          <p:cNvPicPr>
            <a:picLocks noChangeAspect="1"/>
          </p:cNvPicPr>
          <p:nvPr/>
        </p:nvPicPr>
        <p:blipFill>
          <a:blip r:embed="rId2" cstate="print"/>
          <a:stretch>
            <a:fillRect/>
          </a:stretch>
        </p:blipFill>
        <p:spPr>
          <a:xfrm>
            <a:off x="6072198" y="714356"/>
            <a:ext cx="2690439" cy="2352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152400"/>
            <a:ext cx="6438920" cy="1633526"/>
          </a:xfrm>
        </p:spPr>
        <p:txBody>
          <a:bodyPr/>
          <a:lstStyle/>
          <a:p>
            <a:r>
              <a:rPr lang="ru-RU" dirty="0" smtClean="0">
                <a:solidFill>
                  <a:schemeClr val="tx1"/>
                </a:solidFill>
                <a:latin typeface="+mj-lt"/>
                <a:ea typeface="+mj-ea"/>
                <a:cs typeface="+mj-cs"/>
              </a:rPr>
              <a:t>Задачи стран Ислама</a:t>
            </a:r>
            <a:endParaRPr lang="ru-RU" dirty="0"/>
          </a:p>
        </p:txBody>
      </p:sp>
      <p:sp>
        <p:nvSpPr>
          <p:cNvPr id="3" name="Содержимое 2"/>
          <p:cNvSpPr>
            <a:spLocks noGrp="1"/>
          </p:cNvSpPr>
          <p:nvPr>
            <p:ph idx="1"/>
          </p:nvPr>
        </p:nvSpPr>
        <p:spPr>
          <a:xfrm>
            <a:off x="1447800" y="1928802"/>
            <a:ext cx="7010400" cy="4167198"/>
          </a:xfrm>
        </p:spPr>
        <p:txBody>
          <a:bodyPr/>
          <a:lstStyle/>
          <a:p>
            <a:r>
              <a:rPr lang="ru-RU" sz="2400" dirty="0">
                <a:solidFill>
                  <a:schemeClr val="tx1"/>
                </a:solidFill>
                <a:latin typeface="+mn-lt"/>
                <a:ea typeface="+mn-ea"/>
                <a:cs typeface="+mn-cs"/>
              </a:rPr>
              <a:t>Задача </a:t>
            </a:r>
            <a:r>
              <a:rPr lang="ru-RU" sz="2400" dirty="0" err="1" smtClean="0">
                <a:solidFill>
                  <a:schemeClr val="tx1"/>
                </a:solidFill>
                <a:latin typeface="+mn-lt"/>
                <a:ea typeface="+mn-ea"/>
                <a:cs typeface="+mn-cs"/>
              </a:rPr>
              <a:t>Ал-Каши</a:t>
            </a:r>
            <a:r>
              <a:rPr lang="ru-RU" sz="2400" dirty="0" smtClean="0">
                <a:solidFill>
                  <a:schemeClr val="tx1"/>
                </a:solidFill>
                <a:latin typeface="+mn-lt"/>
                <a:ea typeface="+mn-ea"/>
                <a:cs typeface="+mn-cs"/>
              </a:rPr>
              <a:t> </a:t>
            </a:r>
            <a:r>
              <a:rPr lang="ru-RU" sz="2400" dirty="0">
                <a:solidFill>
                  <a:schemeClr val="tx1"/>
                </a:solidFill>
                <a:latin typeface="+mn-lt"/>
                <a:ea typeface="+mn-ea"/>
                <a:cs typeface="+mn-cs"/>
              </a:rPr>
              <a:t>(XV в</a:t>
            </a:r>
            <a:r>
              <a:rPr lang="ru-RU" sz="2400" dirty="0" smtClean="0">
                <a:solidFill>
                  <a:schemeClr val="tx1"/>
                </a:solidFill>
                <a:latin typeface="+mn-lt"/>
                <a:ea typeface="+mn-ea"/>
                <a:cs typeface="+mn-cs"/>
              </a:rPr>
              <a:t>.)</a:t>
            </a:r>
            <a:r>
              <a:rPr lang="ru-RU" sz="2400" dirty="0">
                <a:solidFill>
                  <a:schemeClr val="tx1"/>
                </a:solidFill>
                <a:latin typeface="+mn-lt"/>
                <a:ea typeface="+mn-ea"/>
                <a:cs typeface="+mn-cs"/>
              </a:rPr>
              <a:t> </a:t>
            </a:r>
          </a:p>
          <a:p>
            <a:r>
              <a:rPr lang="ru-RU" sz="2400" dirty="0">
                <a:solidFill>
                  <a:schemeClr val="tx1"/>
                </a:solidFill>
                <a:latin typeface="+mn-lt"/>
                <a:ea typeface="+mn-ea"/>
                <a:cs typeface="+mn-cs"/>
              </a:rPr>
              <a:t>Плата работнику за месяц, то есть за тридцать дней, - десять динаров и платье. Он работал три дня и заработал платье. Какова стоимость платья</a:t>
            </a:r>
            <a:r>
              <a:rPr lang="ru-RU" sz="2400" dirty="0" smtClean="0">
                <a:solidFill>
                  <a:schemeClr val="tx1"/>
                </a:solidFill>
                <a:latin typeface="+mn-lt"/>
                <a:ea typeface="+mn-ea"/>
                <a:cs typeface="+mn-cs"/>
              </a:rPr>
              <a:t>?</a:t>
            </a:r>
          </a:p>
          <a:p>
            <a:r>
              <a:rPr lang="ru-RU" sz="2400" dirty="0" smtClean="0">
                <a:solidFill>
                  <a:schemeClr val="tx1"/>
                </a:solidFill>
                <a:latin typeface="+mn-lt"/>
                <a:ea typeface="+mn-ea"/>
                <a:cs typeface="+mn-cs"/>
              </a:rPr>
              <a:t> </a:t>
            </a:r>
            <a:r>
              <a:rPr lang="ru-RU" sz="2400" dirty="0">
                <a:solidFill>
                  <a:schemeClr val="tx1"/>
                </a:solidFill>
                <a:latin typeface="+mn-lt"/>
                <a:ea typeface="+mn-ea"/>
                <a:cs typeface="+mn-cs"/>
              </a:rPr>
              <a:t>Задача Ибн Сины (Авиценны, X-XI вв</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Если число, будучи разделено на 9, дает в остатке 1 или 8, то квадрат этого числа, деленный на 9, дает в остатке 1. Какое это число?</a:t>
            </a:r>
          </a:p>
          <a:p>
            <a:pPr>
              <a:buNone/>
            </a:pPr>
            <a:endParaRPr lang="ru-RU" sz="2400" dirty="0">
              <a:solidFill>
                <a:schemeClr val="tx1"/>
              </a:solidFill>
              <a:latin typeface="+mn-lt"/>
              <a:ea typeface="+mn-ea"/>
              <a:cs typeface="+mn-cs"/>
            </a:endParaRPr>
          </a:p>
          <a:p>
            <a:endParaRPr lang="ru-RU" sz="2400" dirty="0"/>
          </a:p>
        </p:txBody>
      </p:sp>
      <p:pic>
        <p:nvPicPr>
          <p:cNvPr id="4" name="Рисунок 3" descr="sova.gif"/>
          <p:cNvPicPr>
            <a:picLocks noChangeAspect="1"/>
          </p:cNvPicPr>
          <p:nvPr/>
        </p:nvPicPr>
        <p:blipFill>
          <a:blip r:embed="rId2" cstate="print"/>
          <a:stretch>
            <a:fillRect/>
          </a:stretch>
        </p:blipFill>
        <p:spPr>
          <a:xfrm>
            <a:off x="6357950" y="500042"/>
            <a:ext cx="2228850" cy="1857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776402"/>
          </a:xfrm>
        </p:spPr>
        <p:txBody>
          <a:bodyPr/>
          <a:lstStyle/>
          <a:p>
            <a:r>
              <a:rPr lang="ru-RU" sz="4800" dirty="0" smtClean="0">
                <a:solidFill>
                  <a:schemeClr val="tx1"/>
                </a:solidFill>
                <a:latin typeface="+mj-lt"/>
                <a:ea typeface="+mj-ea"/>
                <a:cs typeface="+mj-cs"/>
              </a:rPr>
              <a:t>  Страны </a:t>
            </a:r>
            <a:r>
              <a:rPr lang="ru-RU" sz="4800" dirty="0">
                <a:solidFill>
                  <a:schemeClr val="tx1"/>
                </a:solidFill>
                <a:latin typeface="+mj-lt"/>
                <a:ea typeface="+mj-ea"/>
                <a:cs typeface="+mj-cs"/>
              </a:rPr>
              <a:t>Европы.</a:t>
            </a:r>
            <a:br>
              <a:rPr lang="ru-RU" sz="4800" dirty="0">
                <a:solidFill>
                  <a:schemeClr val="tx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dirty="0">
                <a:solidFill>
                  <a:schemeClr val="tx1"/>
                </a:solidFill>
                <a:latin typeface="+mn-lt"/>
                <a:ea typeface="+mn-ea"/>
                <a:cs typeface="+mn-cs"/>
              </a:rPr>
              <a:t> </a:t>
            </a:r>
          </a:p>
          <a:p>
            <a:r>
              <a:rPr lang="ru-RU" sz="2400" dirty="0">
                <a:solidFill>
                  <a:schemeClr val="tx1"/>
                </a:solidFill>
                <a:latin typeface="+mn-lt"/>
                <a:ea typeface="+mn-ea"/>
                <a:cs typeface="+mn-cs"/>
              </a:rPr>
              <a:t>В середине I тыс. в Европе центрами просвещения сначала были монастыри, а позднее университеты. Развитие торговли, мореплавания, ремесел повысило роль математики. В XVII в.была создана аналитическая геометрия. В XVIII столетии появилось дифференциальное и интегральное исчисление. Научная деятельность крупнейших математиков сосредоточилась в прославленных академиях в Париже, Петербурге и Берлине.</a:t>
            </a:r>
          </a:p>
          <a:p>
            <a:endParaRPr lang="ru-RU" sz="2400" dirty="0"/>
          </a:p>
        </p:txBody>
      </p:sp>
      <p:pic>
        <p:nvPicPr>
          <p:cNvPr id="4" name="Рисунок 3" descr="nabor.gif"/>
          <p:cNvPicPr>
            <a:picLocks noChangeAspect="1"/>
          </p:cNvPicPr>
          <p:nvPr/>
        </p:nvPicPr>
        <p:blipFill>
          <a:blip r:embed="rId2" cstate="print"/>
          <a:stretch>
            <a:fillRect/>
          </a:stretch>
        </p:blipFill>
        <p:spPr>
          <a:xfrm flipH="1">
            <a:off x="6357949" y="428604"/>
            <a:ext cx="1714511" cy="178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latin typeface="+mj-lt"/>
                <a:ea typeface="+mj-ea"/>
                <a:cs typeface="+mj-cs"/>
              </a:rPr>
              <a:t> Задачи </a:t>
            </a:r>
            <a:r>
              <a:rPr lang="ru-RU" dirty="0">
                <a:solidFill>
                  <a:schemeClr val="tx2"/>
                </a:solidFill>
                <a:latin typeface="+mj-lt"/>
                <a:ea typeface="+mj-ea"/>
                <a:cs typeface="+mj-cs"/>
              </a:rPr>
              <a:t>народов Европы.</a:t>
            </a:r>
            <a:endParaRPr lang="ru-RU" dirty="0"/>
          </a:p>
        </p:txBody>
      </p:sp>
      <p:sp>
        <p:nvSpPr>
          <p:cNvPr id="3" name="Содержимое 2"/>
          <p:cNvSpPr>
            <a:spLocks noGrp="1"/>
          </p:cNvSpPr>
          <p:nvPr>
            <p:ph idx="1"/>
          </p:nvPr>
        </p:nvSpPr>
        <p:spPr>
          <a:xfrm>
            <a:off x="1447800" y="1142984"/>
            <a:ext cx="7010400" cy="4953016"/>
          </a:xfrm>
        </p:spPr>
        <p:txBody>
          <a:bodyPr/>
          <a:lstStyle/>
          <a:p>
            <a:r>
              <a:rPr lang="ru-RU" sz="2400" dirty="0">
                <a:solidFill>
                  <a:schemeClr val="tx1"/>
                </a:solidFill>
                <a:latin typeface="+mn-lt"/>
                <a:ea typeface="+mn-ea"/>
                <a:cs typeface="+mn-cs"/>
              </a:rPr>
              <a:t>Задача Леонарда </a:t>
            </a:r>
            <a:r>
              <a:rPr lang="ru-RU" sz="2400" dirty="0" smtClean="0">
                <a:solidFill>
                  <a:schemeClr val="tx1"/>
                </a:solidFill>
                <a:latin typeface="+mn-lt"/>
                <a:ea typeface="+mn-ea"/>
                <a:cs typeface="+mn-cs"/>
              </a:rPr>
              <a:t>Пизанского</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30 птиц стоят 30 монет, куропатки стоят по 3 монеты, голуби - по две и пара воробьев - по монете; спрашивается, сколько птиц каждого вида</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smtClean="0">
                <a:solidFill>
                  <a:schemeClr val="tx1"/>
                </a:solidFill>
                <a:latin typeface="+mn-lt"/>
                <a:ea typeface="+mn-ea"/>
                <a:cs typeface="+mn-cs"/>
              </a:rPr>
              <a:t>Французская </a:t>
            </a:r>
            <a:r>
              <a:rPr lang="ru-RU" sz="2400" dirty="0">
                <a:solidFill>
                  <a:schemeClr val="tx1"/>
                </a:solidFill>
                <a:latin typeface="+mn-lt"/>
                <a:ea typeface="+mn-ea"/>
                <a:cs typeface="+mn-cs"/>
              </a:rPr>
              <a:t>задача 17 век</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Трое имеют по некоторой сумме каждый. Первый дает из своих денег двум другим столько, сколько есть у каждого. После него второй дает двум другим, столько, сколько каждый из них имеет. Наконец, и третий дает двум другим столько, сколько есть у каждого. После этого, у всех троих оказывается по 8 экю. Спрашивается, сколько денег было у каждого.</a:t>
            </a:r>
          </a:p>
          <a:p>
            <a:pPr>
              <a:buNone/>
            </a:pPr>
            <a:r>
              <a:rPr lang="ru-RU" sz="2400" dirty="0">
                <a:solidFill>
                  <a:schemeClr val="tx1"/>
                </a:solidFill>
                <a:latin typeface="+mn-lt"/>
                <a:ea typeface="+mn-ea"/>
                <a:cs typeface="+mn-cs"/>
              </a:rPr>
              <a:t> </a:t>
            </a:r>
          </a:p>
          <a:p>
            <a:endParaRPr lang="ru-RU" sz="2400" dirty="0"/>
          </a:p>
        </p:txBody>
      </p:sp>
      <p:pic>
        <p:nvPicPr>
          <p:cNvPr id="4" name="Рисунок 3" descr="penclhpy.gif"/>
          <p:cNvPicPr>
            <a:picLocks noChangeAspect="1"/>
          </p:cNvPicPr>
          <p:nvPr/>
        </p:nvPicPr>
        <p:blipFill>
          <a:blip r:embed="rId2" cstate="print"/>
          <a:stretch>
            <a:fillRect/>
          </a:stretch>
        </p:blipFill>
        <p:spPr>
          <a:xfrm>
            <a:off x="7572396" y="268530"/>
            <a:ext cx="1100138" cy="1364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dirty="0"/>
          </a:p>
        </p:txBody>
      </p:sp>
      <p:sp>
        <p:nvSpPr>
          <p:cNvPr id="7" name="Содержимое 6"/>
          <p:cNvSpPr>
            <a:spLocks noGrp="1"/>
          </p:cNvSpPr>
          <p:nvPr>
            <p:ph idx="1"/>
          </p:nvPr>
        </p:nvSpPr>
        <p:spPr/>
        <p:txBody>
          <a:bodyPr/>
          <a:lstStyle/>
          <a:p>
            <a:r>
              <a:rPr lang="ru-RU" dirty="0">
                <a:solidFill>
                  <a:schemeClr val="tx1"/>
                </a:solidFill>
                <a:latin typeface="+mn-lt"/>
                <a:ea typeface="+mn-ea"/>
                <a:cs typeface="+mn-cs"/>
              </a:rPr>
              <a:t>О, математика, ты вечна!</a:t>
            </a:r>
          </a:p>
          <a:p>
            <a:r>
              <a:rPr lang="ru-RU" dirty="0">
                <a:solidFill>
                  <a:schemeClr val="tx1"/>
                </a:solidFill>
                <a:latin typeface="+mn-lt"/>
                <a:ea typeface="+mn-ea"/>
                <a:cs typeface="+mn-cs"/>
              </a:rPr>
              <a:t>Гордись, прекрасная, собой!</a:t>
            </a:r>
          </a:p>
          <a:p>
            <a:r>
              <a:rPr lang="ru-RU" dirty="0">
                <a:solidFill>
                  <a:schemeClr val="tx1"/>
                </a:solidFill>
                <a:latin typeface="+mn-lt"/>
                <a:ea typeface="+mn-ea"/>
                <a:cs typeface="+mn-cs"/>
              </a:rPr>
              <a:t>Твоё величье бесконечно,</a:t>
            </a:r>
          </a:p>
          <a:p>
            <a:r>
              <a:rPr lang="ru-RU" dirty="0">
                <a:solidFill>
                  <a:schemeClr val="tx1"/>
                </a:solidFill>
                <a:latin typeface="+mn-lt"/>
                <a:ea typeface="+mn-ea"/>
                <a:cs typeface="+mn-cs"/>
              </a:rPr>
              <a:t>Так предначертано судьбой!</a:t>
            </a:r>
          </a:p>
          <a:p>
            <a:r>
              <a:rPr lang="ru-RU" dirty="0">
                <a:solidFill>
                  <a:schemeClr val="tx1"/>
                </a:solidFill>
                <a:latin typeface="+mn-lt"/>
                <a:ea typeface="+mn-ea"/>
                <a:cs typeface="+mn-cs"/>
              </a:rPr>
              <a:t>Всегда овеяна ты славой,</a:t>
            </a:r>
          </a:p>
          <a:p>
            <a:r>
              <a:rPr lang="ru-RU" dirty="0">
                <a:solidFill>
                  <a:schemeClr val="tx1"/>
                </a:solidFill>
                <a:latin typeface="+mn-lt"/>
                <a:ea typeface="+mn-ea"/>
                <a:cs typeface="+mn-cs"/>
              </a:rPr>
              <a:t>О, светоч всех земных светил!</a:t>
            </a:r>
          </a:p>
          <a:p>
            <a:r>
              <a:rPr lang="ru-RU" dirty="0">
                <a:solidFill>
                  <a:schemeClr val="tx1"/>
                </a:solidFill>
                <a:latin typeface="+mn-lt"/>
                <a:ea typeface="+mn-ea"/>
                <a:cs typeface="+mn-cs"/>
              </a:rPr>
              <a:t>Тебя царицей величавой</a:t>
            </a:r>
          </a:p>
          <a:p>
            <a:r>
              <a:rPr lang="ru-RU" dirty="0">
                <a:solidFill>
                  <a:schemeClr val="tx1"/>
                </a:solidFill>
                <a:latin typeface="+mn-lt"/>
                <a:ea typeface="+mn-ea"/>
                <a:cs typeface="+mn-cs"/>
              </a:rPr>
              <a:t>Недаром Гаусс окрестил!</a:t>
            </a:r>
          </a:p>
          <a:p>
            <a:pPr>
              <a:buNone/>
            </a:pPr>
            <a:r>
              <a:rPr lang="ru-RU" dirty="0">
                <a:solidFill>
                  <a:schemeClr val="tx1"/>
                </a:solidFill>
                <a:latin typeface="+mn-lt"/>
                <a:ea typeface="+mn-ea"/>
                <a:cs typeface="+mn-cs"/>
              </a:rPr>
              <a:t> </a:t>
            </a:r>
          </a:p>
          <a:p>
            <a:endParaRPr lang="ru-RU" dirty="0"/>
          </a:p>
        </p:txBody>
      </p:sp>
      <p:pic>
        <p:nvPicPr>
          <p:cNvPr id="8" name="Рисунок 7" descr="35.gif"/>
          <p:cNvPicPr>
            <a:picLocks noChangeAspect="1"/>
          </p:cNvPicPr>
          <p:nvPr/>
        </p:nvPicPr>
        <p:blipFill>
          <a:blip r:embed="rId2" cstate="print"/>
          <a:stretch>
            <a:fillRect/>
          </a:stretch>
        </p:blipFill>
        <p:spPr>
          <a:xfrm>
            <a:off x="6193463" y="285728"/>
            <a:ext cx="2307627" cy="1830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000"/>
                                        <p:tgtEl>
                                          <p:spTgt spid="7">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1000"/>
                                        <p:tgtEl>
                                          <p:spTgt spid="7">
                                            <p:txEl>
                                              <p:pRg st="6" end="6"/>
                                            </p:tx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1000"/>
                                        <p:tgtEl>
                                          <p:spTgt spid="7">
                                            <p:txEl>
                                              <p:pRg st="7" end="7"/>
                                            </p:tx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990716"/>
          </a:xfrm>
        </p:spPr>
        <p:txBody>
          <a:bodyPr/>
          <a:lstStyle/>
          <a:p>
            <a:r>
              <a:rPr lang="ru-RU" sz="4800" dirty="0" smtClean="0">
                <a:solidFill>
                  <a:schemeClr val="tx1"/>
                </a:solidFill>
                <a:latin typeface="+mj-lt"/>
                <a:ea typeface="+mj-ea"/>
                <a:cs typeface="+mj-cs"/>
              </a:rPr>
              <a:t>  Россия</a:t>
            </a:r>
            <a:r>
              <a:rPr lang="ru-RU" sz="4800" dirty="0">
                <a:solidFill>
                  <a:schemeClr val="tx1"/>
                </a:solidFill>
                <a:latin typeface="+mj-lt"/>
                <a:ea typeface="+mj-ea"/>
                <a:cs typeface="+mj-cs"/>
              </a:rPr>
              <a:t>.</a:t>
            </a:r>
            <a:br>
              <a:rPr lang="ru-RU" sz="4800" dirty="0">
                <a:solidFill>
                  <a:schemeClr val="tx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dirty="0">
                <a:solidFill>
                  <a:schemeClr val="tx1"/>
                </a:solidFill>
                <a:latin typeface="+mn-lt"/>
                <a:ea typeface="+mn-ea"/>
                <a:cs typeface="+mn-cs"/>
              </a:rPr>
              <a:t> </a:t>
            </a:r>
          </a:p>
          <a:p>
            <a:r>
              <a:rPr lang="ru-RU" sz="2400" dirty="0">
                <a:solidFill>
                  <a:schemeClr val="tx1"/>
                </a:solidFill>
                <a:latin typeface="+mn-lt"/>
                <a:ea typeface="+mn-ea"/>
                <a:cs typeface="+mn-cs"/>
              </a:rPr>
              <a:t>Первые сведения о развитие математики на Руси относится к IX – XII вв. (древнерусская нумерация, метрология, первые системы дробей и др.). Рассвет математики и механики в России связано с основанием Петербургской академии наук (XVIII в.) и с именами великих ученых: М. В. Ломоносова, Леонарда Эйлера, П. Л. Чебышева, Н. И. Лобачевского, С. В. Ковалевской и др.</a:t>
            </a:r>
          </a:p>
          <a:p>
            <a:endParaRPr lang="ru-RU" sz="2400" dirty="0"/>
          </a:p>
        </p:txBody>
      </p:sp>
      <p:pic>
        <p:nvPicPr>
          <p:cNvPr id="4" name="Рисунок 3" descr="82.jpg"/>
          <p:cNvPicPr>
            <a:picLocks noChangeAspect="1"/>
          </p:cNvPicPr>
          <p:nvPr/>
        </p:nvPicPr>
        <p:blipFill>
          <a:blip r:embed="rId2" cstate="print"/>
          <a:stretch>
            <a:fillRect/>
          </a:stretch>
        </p:blipFill>
        <p:spPr>
          <a:xfrm>
            <a:off x="4000496" y="142852"/>
            <a:ext cx="4019550" cy="21621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400" dirty="0">
                <a:solidFill>
                  <a:schemeClr val="tx1"/>
                </a:solidFill>
                <a:latin typeface="+mn-lt"/>
                <a:ea typeface="+mn-ea"/>
                <a:cs typeface="+mn-cs"/>
              </a:rPr>
              <a:t>Шли 7 </a:t>
            </a:r>
            <a:r>
              <a:rPr lang="ru-RU" sz="2400" dirty="0" smtClean="0">
                <a:solidFill>
                  <a:schemeClr val="tx1"/>
                </a:solidFill>
                <a:latin typeface="+mn-lt"/>
                <a:ea typeface="+mn-ea"/>
                <a:cs typeface="+mn-cs"/>
              </a:rPr>
              <a:t>старцев</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У каждого старца по 7 </a:t>
            </a:r>
            <a:r>
              <a:rPr lang="ru-RU" sz="2400" dirty="0" smtClean="0">
                <a:solidFill>
                  <a:schemeClr val="tx1"/>
                </a:solidFill>
                <a:latin typeface="+mn-lt"/>
                <a:ea typeface="+mn-ea"/>
                <a:cs typeface="+mn-cs"/>
              </a:rPr>
              <a:t>костылей</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На каждом костыле по 7 </a:t>
            </a:r>
            <a:r>
              <a:rPr lang="ru-RU" sz="2400" dirty="0" smtClean="0">
                <a:solidFill>
                  <a:schemeClr val="tx1"/>
                </a:solidFill>
                <a:latin typeface="+mn-lt"/>
                <a:ea typeface="+mn-ea"/>
                <a:cs typeface="+mn-cs"/>
              </a:rPr>
              <a:t>сучков</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На каждом сучке по 7 </a:t>
            </a:r>
            <a:r>
              <a:rPr lang="ru-RU" sz="2400" dirty="0" smtClean="0">
                <a:solidFill>
                  <a:schemeClr val="tx1"/>
                </a:solidFill>
                <a:latin typeface="+mn-lt"/>
                <a:ea typeface="+mn-ea"/>
                <a:cs typeface="+mn-cs"/>
              </a:rPr>
              <a:t>кошелей</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На каждом кошеле по 7 </a:t>
            </a:r>
            <a:r>
              <a:rPr lang="ru-RU" sz="2400" dirty="0" smtClean="0">
                <a:solidFill>
                  <a:schemeClr val="tx1"/>
                </a:solidFill>
                <a:latin typeface="+mn-lt"/>
                <a:ea typeface="+mn-ea"/>
                <a:cs typeface="+mn-cs"/>
              </a:rPr>
              <a:t>пирогов</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В каждом пироге по 7 воробьев</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Сколько </a:t>
            </a:r>
            <a:r>
              <a:rPr lang="ru-RU" sz="2400" dirty="0" smtClean="0">
                <a:solidFill>
                  <a:schemeClr val="tx1"/>
                </a:solidFill>
                <a:latin typeface="+mn-lt"/>
                <a:ea typeface="+mn-ea"/>
                <a:cs typeface="+mn-cs"/>
              </a:rPr>
              <a:t>всего?</a:t>
            </a:r>
            <a:endParaRPr lang="ru-RU" sz="2400" dirty="0">
              <a:solidFill>
                <a:schemeClr val="tx1"/>
              </a:solidFill>
              <a:latin typeface="+mn-lt"/>
              <a:ea typeface="+mn-ea"/>
              <a:cs typeface="+mn-cs"/>
            </a:endParaRPr>
          </a:p>
          <a:p>
            <a:pPr>
              <a:buNone/>
            </a:pPr>
            <a:endParaRPr lang="ru-RU" sz="2400" dirty="0">
              <a:solidFill>
                <a:schemeClr val="tx1"/>
              </a:solidFill>
              <a:latin typeface="+mn-lt"/>
              <a:ea typeface="+mn-ea"/>
              <a:cs typeface="+mn-cs"/>
            </a:endParaRPr>
          </a:p>
          <a:p>
            <a:endParaRPr lang="ru-RU" sz="2400" dirty="0"/>
          </a:p>
        </p:txBody>
      </p:sp>
      <p:pic>
        <p:nvPicPr>
          <p:cNvPr id="4" name="Рисунок 3" descr="img.jpg"/>
          <p:cNvPicPr>
            <a:picLocks noChangeAspect="1"/>
          </p:cNvPicPr>
          <p:nvPr/>
        </p:nvPicPr>
        <p:blipFill>
          <a:blip r:embed="rId2" cstate="print"/>
          <a:stretch>
            <a:fillRect/>
          </a:stretch>
        </p:blipFill>
        <p:spPr>
          <a:xfrm>
            <a:off x="6286512" y="1643050"/>
            <a:ext cx="2143125" cy="2857500"/>
          </a:xfrm>
          <a:prstGeom prst="rect">
            <a:avLst/>
          </a:prstGeom>
          <a:ln>
            <a:noFill/>
          </a:ln>
          <a:effectLst>
            <a:softEdge rad="112500"/>
          </a:effectLst>
        </p:spPr>
      </p:pic>
      <p:sp>
        <p:nvSpPr>
          <p:cNvPr id="5" name="Заголовок 4"/>
          <p:cNvSpPr>
            <a:spLocks noGrp="1"/>
          </p:cNvSpPr>
          <p:nvPr>
            <p:ph type="title"/>
          </p:nvPr>
        </p:nvSpPr>
        <p:spPr/>
        <p:txBody>
          <a:bodyPr/>
          <a:lstStyle/>
          <a:p>
            <a:r>
              <a:rPr lang="ru-RU" dirty="0" smtClean="0"/>
              <a:t> Старинная русская задача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704964"/>
          </a:xfrm>
        </p:spPr>
        <p:txBody>
          <a:bodyPr/>
          <a:lstStyle/>
          <a:p>
            <a:r>
              <a:rPr lang="ru-RU" sz="4800" dirty="0">
                <a:solidFill>
                  <a:schemeClr val="tx1"/>
                </a:solidFill>
                <a:latin typeface="+mj-lt"/>
                <a:ea typeface="+mj-ea"/>
                <a:cs typeface="+mj-cs"/>
              </a:rPr>
              <a:t>Задача Л. Н. Толстого.</a:t>
            </a:r>
            <a:br>
              <a:rPr lang="ru-RU" sz="4800"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1447800" y="1071546"/>
            <a:ext cx="7010400" cy="5024454"/>
          </a:xfrm>
        </p:spPr>
        <p:txBody>
          <a:bodyPr/>
          <a:lstStyle/>
          <a:p>
            <a:pPr>
              <a:buNone/>
            </a:pPr>
            <a:r>
              <a:rPr lang="ru-RU" dirty="0" smtClean="0"/>
              <a:t>   </a:t>
            </a:r>
            <a:r>
              <a:rPr lang="ru-RU" sz="2400" dirty="0" smtClean="0">
                <a:solidFill>
                  <a:schemeClr val="tx1"/>
                </a:solidFill>
                <a:latin typeface="+mn-lt"/>
                <a:ea typeface="+mn-ea"/>
                <a:cs typeface="+mn-cs"/>
              </a:rPr>
              <a:t>Артели </a:t>
            </a:r>
            <a:r>
              <a:rPr lang="ru-RU" sz="2400" dirty="0">
                <a:solidFill>
                  <a:schemeClr val="tx1"/>
                </a:solidFill>
                <a:latin typeface="+mn-lt"/>
                <a:ea typeface="+mn-ea"/>
                <a:cs typeface="+mn-cs"/>
              </a:rPr>
              <a:t>косцов надо было скосить два луга, один вдвое больше другого. Половину дня артель косила большой луг. После этого артель разделилась пополам: первая половина осталась на большом лугу и докосила его к вечеру до конца; вторая я же половина косила малый луг, на котором к вечеру остался участок, скошенный на другой день одним косцом за один день работы. Сколько косцов было в артели?</a:t>
            </a:r>
          </a:p>
          <a:p>
            <a:pPr>
              <a:buNone/>
            </a:pPr>
            <a:endParaRPr lang="ru-RU" dirty="0">
              <a:solidFill>
                <a:schemeClr val="tx1"/>
              </a:solidFill>
              <a:latin typeface="+mn-lt"/>
              <a:ea typeface="+mn-ea"/>
              <a:cs typeface="+mn-cs"/>
            </a:endParaRPr>
          </a:p>
          <a:p>
            <a:endParaRPr lang="ru-RU" dirty="0"/>
          </a:p>
        </p:txBody>
      </p:sp>
      <p:pic>
        <p:nvPicPr>
          <p:cNvPr id="4" name="Рисунок 3" descr="math-rebus-3a.gif"/>
          <p:cNvPicPr>
            <a:picLocks noChangeAspect="1"/>
          </p:cNvPicPr>
          <p:nvPr/>
        </p:nvPicPr>
        <p:blipFill>
          <a:blip r:embed="rId2" cstate="print"/>
          <a:stretch>
            <a:fillRect/>
          </a:stretch>
        </p:blipFill>
        <p:spPr>
          <a:xfrm>
            <a:off x="500034" y="4554148"/>
            <a:ext cx="1571636" cy="16698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a:solidFill>
                  <a:schemeClr val="tx1"/>
                </a:solidFill>
                <a:latin typeface="+mn-lt"/>
                <a:ea typeface="+mn-ea"/>
                <a:cs typeface="+mn-cs"/>
              </a:rPr>
              <a:t>Да, надо математику любить</a:t>
            </a:r>
          </a:p>
          <a:p>
            <a:r>
              <a:rPr lang="ru-RU" dirty="0">
                <a:solidFill>
                  <a:schemeClr val="tx1"/>
                </a:solidFill>
                <a:latin typeface="+mn-lt"/>
                <a:ea typeface="+mn-ea"/>
                <a:cs typeface="+mn-cs"/>
              </a:rPr>
              <a:t>И не считать ученье за мученье!</a:t>
            </a:r>
          </a:p>
          <a:p>
            <a:r>
              <a:rPr lang="ru-RU" dirty="0">
                <a:solidFill>
                  <a:schemeClr val="tx1"/>
                </a:solidFill>
                <a:latin typeface="+mn-lt"/>
                <a:ea typeface="+mn-ea"/>
                <a:cs typeface="+mn-cs"/>
              </a:rPr>
              <a:t>Всё в жизни пригодится, ты учись,</a:t>
            </a:r>
          </a:p>
          <a:p>
            <a:r>
              <a:rPr lang="ru-RU" dirty="0">
                <a:solidFill>
                  <a:schemeClr val="tx1"/>
                </a:solidFill>
                <a:latin typeface="+mn-lt"/>
                <a:ea typeface="+mn-ea"/>
                <a:cs typeface="+mn-cs"/>
              </a:rPr>
              <a:t>Учись и не жалей на то мгновенья!</a:t>
            </a:r>
          </a:p>
          <a:p>
            <a:pPr>
              <a:buNone/>
            </a:pPr>
            <a:r>
              <a:rPr lang="ru-RU" dirty="0">
                <a:solidFill>
                  <a:schemeClr val="tx1"/>
                </a:solidFill>
                <a:latin typeface="+mn-lt"/>
                <a:ea typeface="+mn-ea"/>
                <a:cs typeface="+mn-cs"/>
              </a:rPr>
              <a:t> </a:t>
            </a:r>
          </a:p>
          <a:p>
            <a:pPr>
              <a:buNone/>
            </a:pPr>
            <a:endParaRPr lang="ru-RU" dirty="0"/>
          </a:p>
        </p:txBody>
      </p:sp>
      <p:pic>
        <p:nvPicPr>
          <p:cNvPr id="4" name="Рисунок 3" descr="olimp.gif"/>
          <p:cNvPicPr>
            <a:picLocks noChangeAspect="1"/>
          </p:cNvPicPr>
          <p:nvPr/>
        </p:nvPicPr>
        <p:blipFill>
          <a:blip r:embed="rId2" cstate="print"/>
          <a:stretch>
            <a:fillRect/>
          </a:stretch>
        </p:blipFill>
        <p:spPr>
          <a:xfrm>
            <a:off x="2786050" y="4071942"/>
            <a:ext cx="3214710" cy="228601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0" fill="hold"/>
                                        <p:tgtEl>
                                          <p:spTgt spid="4"/>
                                        </p:tgtEl>
                                        <p:attrNameLst>
                                          <p:attrName>ppt_w</p:attrName>
                                        </p:attrNameLst>
                                      </p:cBhvr>
                                      <p:tavLst>
                                        <p:tav tm="0">
                                          <p:val>
                                            <p:fltVal val="0"/>
                                          </p:val>
                                        </p:tav>
                                        <p:tav tm="100000">
                                          <p:val>
                                            <p:strVal val="#ppt_w"/>
                                          </p:val>
                                        </p:tav>
                                      </p:tavLst>
                                    </p:anim>
                                    <p:anim calcmode="lin" valueType="num">
                                      <p:cBhvr>
                                        <p:cTn id="11" dur="3000" fill="hold"/>
                                        <p:tgtEl>
                                          <p:spTgt spid="4"/>
                                        </p:tgtEl>
                                        <p:attrNameLst>
                                          <p:attrName>ppt_h</p:attrName>
                                        </p:attrNameLst>
                                      </p:cBhvr>
                                      <p:tavLst>
                                        <p:tav tm="0">
                                          <p:val>
                                            <p:fltVal val="0"/>
                                          </p:val>
                                        </p:tav>
                                        <p:tav tm="100000">
                                          <p:val>
                                            <p:strVal val="#ppt_h"/>
                                          </p:val>
                                        </p:tav>
                                      </p:tavLst>
                                    </p:anim>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Маршрут путешествия</a:t>
            </a:r>
            <a:endParaRPr lang="ru-RU" dirty="0"/>
          </a:p>
        </p:txBody>
      </p:sp>
      <p:sp>
        <p:nvSpPr>
          <p:cNvPr id="3" name="Содержимое 2"/>
          <p:cNvSpPr>
            <a:spLocks noGrp="1"/>
          </p:cNvSpPr>
          <p:nvPr>
            <p:ph idx="1"/>
          </p:nvPr>
        </p:nvSpPr>
        <p:spPr/>
        <p:txBody>
          <a:bodyPr/>
          <a:lstStyle/>
          <a:p>
            <a:r>
              <a:rPr lang="ru-RU" dirty="0">
                <a:solidFill>
                  <a:schemeClr val="tx1"/>
                </a:solidFill>
                <a:latin typeface="+mn-lt"/>
                <a:ea typeface="+mn-ea"/>
                <a:cs typeface="+mn-cs"/>
              </a:rPr>
              <a:t>Древний Египет.</a:t>
            </a:r>
          </a:p>
          <a:p>
            <a:r>
              <a:rPr lang="ru-RU" dirty="0">
                <a:solidFill>
                  <a:schemeClr val="tx1"/>
                </a:solidFill>
                <a:latin typeface="+mn-lt"/>
                <a:ea typeface="+mn-ea"/>
                <a:cs typeface="+mn-cs"/>
              </a:rPr>
              <a:t>Вавилон.</a:t>
            </a:r>
          </a:p>
          <a:p>
            <a:r>
              <a:rPr lang="ru-RU" dirty="0">
                <a:solidFill>
                  <a:schemeClr val="tx1"/>
                </a:solidFill>
                <a:latin typeface="+mn-lt"/>
                <a:ea typeface="+mn-ea"/>
                <a:cs typeface="+mn-cs"/>
              </a:rPr>
              <a:t>Древняя Греция.</a:t>
            </a:r>
          </a:p>
          <a:p>
            <a:r>
              <a:rPr lang="ru-RU" dirty="0">
                <a:solidFill>
                  <a:schemeClr val="tx1"/>
                </a:solidFill>
                <a:latin typeface="+mn-lt"/>
                <a:ea typeface="+mn-ea"/>
                <a:cs typeface="+mn-cs"/>
              </a:rPr>
              <a:t>Китай.</a:t>
            </a:r>
          </a:p>
          <a:p>
            <a:r>
              <a:rPr lang="ru-RU" dirty="0">
                <a:solidFill>
                  <a:schemeClr val="tx1"/>
                </a:solidFill>
                <a:latin typeface="+mn-lt"/>
                <a:ea typeface="+mn-ea"/>
                <a:cs typeface="+mn-cs"/>
              </a:rPr>
              <a:t>Индия.</a:t>
            </a:r>
          </a:p>
          <a:p>
            <a:r>
              <a:rPr lang="ru-RU" dirty="0">
                <a:solidFill>
                  <a:schemeClr val="tx1"/>
                </a:solidFill>
                <a:latin typeface="+mn-lt"/>
                <a:ea typeface="+mn-ea"/>
                <a:cs typeface="+mn-cs"/>
              </a:rPr>
              <a:t>Страны Ислама.</a:t>
            </a:r>
          </a:p>
          <a:p>
            <a:r>
              <a:rPr lang="ru-RU" dirty="0">
                <a:solidFill>
                  <a:schemeClr val="tx1"/>
                </a:solidFill>
                <a:latin typeface="+mn-lt"/>
                <a:ea typeface="+mn-ea"/>
                <a:cs typeface="+mn-cs"/>
              </a:rPr>
              <a:t>Страны Европы.</a:t>
            </a:r>
          </a:p>
          <a:p>
            <a:r>
              <a:rPr lang="ru-RU" dirty="0">
                <a:solidFill>
                  <a:schemeClr val="tx1"/>
                </a:solidFill>
                <a:latin typeface="+mn-lt"/>
                <a:ea typeface="+mn-ea"/>
                <a:cs typeface="+mn-cs"/>
              </a:rPr>
              <a:t>Россия.</a:t>
            </a:r>
          </a:p>
          <a:p>
            <a:pPr>
              <a:buNone/>
            </a:pPr>
            <a:r>
              <a:rPr lang="ru-RU" dirty="0">
                <a:solidFill>
                  <a:schemeClr val="tx1"/>
                </a:solidFill>
                <a:latin typeface="+mn-lt"/>
                <a:ea typeface="+mn-ea"/>
                <a:cs typeface="+mn-cs"/>
              </a:rPr>
              <a:t> </a:t>
            </a:r>
          </a:p>
          <a:p>
            <a:endParaRPr lang="ru-RU" dirty="0"/>
          </a:p>
        </p:txBody>
      </p:sp>
      <p:pic>
        <p:nvPicPr>
          <p:cNvPr id="5" name="Рисунок 4" descr="image001.gif"/>
          <p:cNvPicPr>
            <a:picLocks noChangeAspect="1"/>
          </p:cNvPicPr>
          <p:nvPr/>
        </p:nvPicPr>
        <p:blipFill>
          <a:blip r:embed="rId2" cstate="print"/>
          <a:stretch>
            <a:fillRect/>
          </a:stretch>
        </p:blipFill>
        <p:spPr>
          <a:xfrm>
            <a:off x="5119691" y="2428868"/>
            <a:ext cx="3238523" cy="2428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par>
                          <p:cTn id="21" fill="hold">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par>
                          <p:cTn id="25" fill="hold">
                            <p:stCondLst>
                              <p:cond delay="55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par>
                          <p:cTn id="29" fill="hold">
                            <p:stCondLst>
                              <p:cond delay="65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par>
                          <p:cTn id="33" fill="hold">
                            <p:stCondLst>
                              <p:cond delay="7500"/>
                            </p:stCondLst>
                            <p:childTnLst>
                              <p:par>
                                <p:cTn id="34" presetID="10" presetClass="entr" presetSubtype="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childTnLst>
                                </p:cTn>
                              </p:par>
                            </p:childTnLst>
                          </p:cTn>
                        </p:par>
                        <p:par>
                          <p:cTn id="37" fill="hold">
                            <p:stCondLst>
                              <p:cond delay="8500"/>
                            </p:stCondLst>
                            <p:childTnLst>
                              <p:par>
                                <p:cTn id="38" presetID="10" presetClass="entr" presetSubtype="0"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childTnLst>
                                </p:cTn>
                              </p:par>
                            </p:childTnLst>
                          </p:cTn>
                        </p:par>
                        <p:par>
                          <p:cTn id="41" fill="hold">
                            <p:stCondLst>
                              <p:cond delay="9500"/>
                            </p:stCondLst>
                            <p:childTnLst>
                              <p:par>
                                <p:cTn id="42" presetID="10" presetClass="entr" presetSubtype="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childTnLst>
                                </p:cTn>
                              </p:par>
                            </p:childTnLst>
                          </p:cTn>
                        </p:par>
                        <p:par>
                          <p:cTn id="45" fill="hold">
                            <p:stCondLst>
                              <p:cond delay="10500"/>
                            </p:stCondLst>
                            <p:childTnLst>
                              <p:par>
                                <p:cTn id="46" presetID="10" presetClass="entr" presetSubtype="0"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633526"/>
          </a:xfrm>
        </p:spPr>
        <p:txBody>
          <a:bodyPr/>
          <a:lstStyle/>
          <a:p>
            <a:r>
              <a:rPr lang="ru-RU" dirty="0" smtClean="0">
                <a:solidFill>
                  <a:schemeClr val="tx2"/>
                </a:solidFill>
                <a:latin typeface="+mj-lt"/>
                <a:ea typeface="+mj-ea"/>
                <a:cs typeface="+mj-cs"/>
              </a:rPr>
              <a:t>  Древний </a:t>
            </a:r>
            <a:r>
              <a:rPr lang="ru-RU" dirty="0">
                <a:solidFill>
                  <a:schemeClr val="tx2"/>
                </a:solidFill>
                <a:latin typeface="+mj-lt"/>
                <a:ea typeface="+mj-ea"/>
                <a:cs typeface="+mj-cs"/>
              </a:rPr>
              <a:t>Египет</a:t>
            </a:r>
            <a:endParaRPr lang="ru-RU" dirty="0"/>
          </a:p>
        </p:txBody>
      </p:sp>
      <p:sp>
        <p:nvSpPr>
          <p:cNvPr id="3" name="Содержимое 2"/>
          <p:cNvSpPr>
            <a:spLocks noGrp="1"/>
          </p:cNvSpPr>
          <p:nvPr>
            <p:ph idx="1"/>
          </p:nvPr>
        </p:nvSpPr>
        <p:spPr>
          <a:xfrm>
            <a:off x="1447800" y="2214554"/>
            <a:ext cx="7010400" cy="3881446"/>
          </a:xfrm>
        </p:spPr>
        <p:txBody>
          <a:bodyPr/>
          <a:lstStyle/>
          <a:p>
            <a:r>
              <a:rPr lang="ru-RU" sz="2400" dirty="0">
                <a:solidFill>
                  <a:schemeClr val="tx1"/>
                </a:solidFill>
                <a:latin typeface="+mn-lt"/>
                <a:ea typeface="+mn-ea"/>
                <a:cs typeface="+mn-cs"/>
              </a:rPr>
              <a:t>Самый большой, сохранившийся до наших дней, древнеегипетский математический текст – это так называемый папирус XVIII-XVII вв. до н. э. </a:t>
            </a:r>
            <a:r>
              <a:rPr lang="ru-RU" sz="2400" dirty="0" err="1">
                <a:solidFill>
                  <a:schemeClr val="tx1"/>
                </a:solidFill>
                <a:latin typeface="+mn-lt"/>
                <a:ea typeface="+mn-ea"/>
                <a:cs typeface="+mn-cs"/>
              </a:rPr>
              <a:t>Ахмеса</a:t>
            </a:r>
            <a:r>
              <a:rPr lang="ru-RU" sz="2400" dirty="0" smtClean="0">
                <a:solidFill>
                  <a:schemeClr val="tx1"/>
                </a:solidFill>
                <a:latin typeface="+mn-lt"/>
                <a:ea typeface="+mn-ea"/>
                <a:cs typeface="+mn-cs"/>
              </a:rPr>
              <a:t>.</a:t>
            </a:r>
            <a:r>
              <a:rPr lang="ru-RU" sz="2400" dirty="0">
                <a:solidFill>
                  <a:schemeClr val="tx1"/>
                </a:solidFill>
                <a:latin typeface="+mn-lt"/>
                <a:ea typeface="+mn-ea"/>
                <a:cs typeface="+mn-cs"/>
              </a:rPr>
              <a:t> </a:t>
            </a:r>
          </a:p>
          <a:p>
            <a:r>
              <a:rPr lang="ru-RU" sz="2400" dirty="0">
                <a:solidFill>
                  <a:schemeClr val="tx1"/>
                </a:solidFill>
                <a:latin typeface="+mn-lt"/>
                <a:ea typeface="+mn-ea"/>
                <a:cs typeface="+mn-cs"/>
              </a:rPr>
              <a:t>Около пяти тысяч лет назад при фараоне </a:t>
            </a:r>
            <a:r>
              <a:rPr lang="ru-RU" sz="2400" dirty="0" err="1">
                <a:solidFill>
                  <a:schemeClr val="tx1"/>
                </a:solidFill>
                <a:latin typeface="+mn-lt"/>
                <a:ea typeface="+mn-ea"/>
                <a:cs typeface="+mn-cs"/>
              </a:rPr>
              <a:t>Джосере</a:t>
            </a:r>
            <a:r>
              <a:rPr lang="ru-RU" sz="2400" dirty="0">
                <a:solidFill>
                  <a:schemeClr val="tx1"/>
                </a:solidFill>
                <a:latin typeface="+mn-lt"/>
                <a:ea typeface="+mn-ea"/>
                <a:cs typeface="+mn-cs"/>
              </a:rPr>
              <a:t> был признан богом мудрости великий врачеватель, государственный деятель и первый известный нам по имени математик </a:t>
            </a:r>
            <a:r>
              <a:rPr lang="ru-RU" sz="2400" dirty="0" err="1">
                <a:solidFill>
                  <a:schemeClr val="tx1"/>
                </a:solidFill>
                <a:latin typeface="+mn-lt"/>
                <a:ea typeface="+mn-ea"/>
                <a:cs typeface="+mn-cs"/>
              </a:rPr>
              <a:t>Имхотеп</a:t>
            </a:r>
            <a:r>
              <a:rPr lang="ru-RU" sz="2400" dirty="0">
                <a:solidFill>
                  <a:schemeClr val="tx1"/>
                </a:solidFill>
                <a:latin typeface="+mn-lt"/>
                <a:ea typeface="+mn-ea"/>
                <a:cs typeface="+mn-cs"/>
              </a:rPr>
              <a:t>.</a:t>
            </a:r>
          </a:p>
          <a:p>
            <a:endParaRPr lang="ru-RU" dirty="0"/>
          </a:p>
        </p:txBody>
      </p:sp>
      <p:pic>
        <p:nvPicPr>
          <p:cNvPr id="4" name="Рисунок 3" descr="Oxyrhynchus_papyrus_with_Euclid_s_Elements.jpg"/>
          <p:cNvPicPr>
            <a:picLocks noChangeAspect="1"/>
          </p:cNvPicPr>
          <p:nvPr/>
        </p:nvPicPr>
        <p:blipFill>
          <a:blip r:embed="rId2" cstate="print"/>
          <a:stretch>
            <a:fillRect/>
          </a:stretch>
        </p:blipFill>
        <p:spPr>
          <a:xfrm>
            <a:off x="5500694" y="500042"/>
            <a:ext cx="2695783" cy="164229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latin typeface="+mj-lt"/>
                <a:ea typeface="+mj-ea"/>
                <a:cs typeface="+mj-cs"/>
              </a:rPr>
              <a:t>  Задачи </a:t>
            </a:r>
            <a:r>
              <a:rPr lang="ru-RU" dirty="0">
                <a:solidFill>
                  <a:schemeClr val="tx2"/>
                </a:solidFill>
                <a:latin typeface="+mj-lt"/>
                <a:ea typeface="+mj-ea"/>
                <a:cs typeface="+mj-cs"/>
              </a:rPr>
              <a:t>из папируса </a:t>
            </a:r>
            <a:r>
              <a:rPr lang="ru-RU" dirty="0" err="1">
                <a:solidFill>
                  <a:schemeClr val="tx2"/>
                </a:solidFill>
                <a:latin typeface="+mj-lt"/>
                <a:ea typeface="+mj-ea"/>
                <a:cs typeface="+mj-cs"/>
              </a:rPr>
              <a:t>Ахмеса</a:t>
            </a:r>
            <a:endParaRPr lang="ru-RU" dirty="0"/>
          </a:p>
        </p:txBody>
      </p:sp>
      <p:sp>
        <p:nvSpPr>
          <p:cNvPr id="3" name="Содержимое 2"/>
          <p:cNvSpPr>
            <a:spLocks noGrp="1"/>
          </p:cNvSpPr>
          <p:nvPr>
            <p:ph idx="1"/>
          </p:nvPr>
        </p:nvSpPr>
        <p:spPr/>
        <p:txBody>
          <a:bodyPr/>
          <a:lstStyle/>
          <a:p>
            <a:r>
              <a:rPr lang="ru-RU" sz="2400" dirty="0" smtClean="0">
                <a:solidFill>
                  <a:schemeClr val="tx1"/>
                </a:solidFill>
                <a:latin typeface="+mn-lt"/>
                <a:ea typeface="+mn-ea"/>
                <a:cs typeface="+mn-cs"/>
              </a:rPr>
              <a:t>У </a:t>
            </a:r>
            <a:r>
              <a:rPr lang="ru-RU" sz="2400" dirty="0">
                <a:solidFill>
                  <a:schemeClr val="tx1"/>
                </a:solidFill>
                <a:latin typeface="+mn-lt"/>
                <a:ea typeface="+mn-ea"/>
                <a:cs typeface="+mn-cs"/>
              </a:rPr>
              <a:t>семи лиц по семи кошек, каждая кошка съедает по семи мышей, каждая мышь съедает по семи колосьев, из каждого колоса может вырасти по семи мер ячменя. Как велики числа этого ряда и их сумма</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smtClean="0">
                <a:solidFill>
                  <a:schemeClr val="tx1"/>
                </a:solidFill>
                <a:latin typeface="+mn-lt"/>
                <a:ea typeface="+mn-ea"/>
                <a:cs typeface="+mn-cs"/>
              </a:rPr>
              <a:t>Раздели </a:t>
            </a:r>
            <a:r>
              <a:rPr lang="ru-RU" sz="2400" dirty="0">
                <a:solidFill>
                  <a:schemeClr val="tx1"/>
                </a:solidFill>
                <a:latin typeface="+mn-lt"/>
                <a:ea typeface="+mn-ea"/>
                <a:cs typeface="+mn-cs"/>
              </a:rPr>
              <a:t>10 мер хлеба на 10 человек, если разность между количеством хлеба у каждого человека и ему предшествующего составляет 1/8 меры</a:t>
            </a:r>
            <a:r>
              <a:rPr lang="ru-RU" sz="2400" dirty="0" smtClean="0">
                <a:solidFill>
                  <a:schemeClr val="tx1"/>
                </a:solidFill>
                <a:latin typeface="+mn-lt"/>
                <a:ea typeface="+mn-ea"/>
                <a:cs typeface="+mn-cs"/>
              </a:rPr>
              <a:t>.</a:t>
            </a:r>
            <a:r>
              <a:rPr lang="ru-RU" sz="2400" dirty="0">
                <a:solidFill>
                  <a:schemeClr val="tx1"/>
                </a:solidFill>
                <a:latin typeface="+mn-lt"/>
                <a:ea typeface="+mn-ea"/>
                <a:cs typeface="+mn-cs"/>
              </a:rPr>
              <a:t> </a:t>
            </a:r>
          </a:p>
          <a:p>
            <a:r>
              <a:rPr lang="ru-RU" sz="2400" dirty="0" smtClean="0">
                <a:solidFill>
                  <a:schemeClr val="tx1"/>
                </a:solidFill>
                <a:latin typeface="+mn-lt"/>
                <a:ea typeface="+mn-ea"/>
                <a:cs typeface="+mn-cs"/>
              </a:rPr>
              <a:t>Найти </a:t>
            </a:r>
            <a:r>
              <a:rPr lang="ru-RU" sz="2400" dirty="0">
                <a:solidFill>
                  <a:schemeClr val="tx1"/>
                </a:solidFill>
                <a:latin typeface="+mn-lt"/>
                <a:ea typeface="+mn-ea"/>
                <a:cs typeface="+mn-cs"/>
              </a:rPr>
              <a:t>приближенное значение для числа ,приняв площадь круга равной площади квадрата со стороной 8/9 диаметра круга.</a:t>
            </a:r>
          </a:p>
          <a:p>
            <a:pPr>
              <a:buNone/>
            </a:pPr>
            <a:r>
              <a:rPr lang="ru-RU" sz="2400" dirty="0">
                <a:solidFill>
                  <a:schemeClr val="tx1"/>
                </a:solidFill>
                <a:latin typeface="+mn-lt"/>
                <a:ea typeface="+mn-ea"/>
                <a:cs typeface="+mn-cs"/>
              </a:rPr>
              <a:t> </a:t>
            </a:r>
          </a:p>
          <a:p>
            <a:endParaRPr lang="ru-RU" sz="2400" dirty="0"/>
          </a:p>
        </p:txBody>
      </p:sp>
      <p:pic>
        <p:nvPicPr>
          <p:cNvPr id="4" name="Рисунок 3" descr="f3079932b3e8.jpg"/>
          <p:cNvPicPr>
            <a:picLocks noChangeAspect="1"/>
          </p:cNvPicPr>
          <p:nvPr/>
        </p:nvPicPr>
        <p:blipFill>
          <a:blip r:embed="rId2" cstate="print"/>
          <a:stretch>
            <a:fillRect/>
          </a:stretch>
        </p:blipFill>
        <p:spPr>
          <a:xfrm>
            <a:off x="0" y="2928934"/>
            <a:ext cx="1513317" cy="211930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562088"/>
          </a:xfrm>
        </p:spPr>
        <p:txBody>
          <a:bodyPr/>
          <a:lstStyle/>
          <a:p>
            <a:r>
              <a:rPr lang="ru-RU" dirty="0" smtClean="0">
                <a:solidFill>
                  <a:schemeClr val="tx2"/>
                </a:solidFill>
                <a:latin typeface="+mj-lt"/>
                <a:ea typeface="+mj-ea"/>
                <a:cs typeface="+mj-cs"/>
              </a:rPr>
              <a:t>   Вавилон</a:t>
            </a:r>
            <a:r>
              <a:rPr lang="ru-RU" dirty="0">
                <a:solidFill>
                  <a:schemeClr val="tx2"/>
                </a:solidFill>
                <a:latin typeface="+mj-lt"/>
                <a:ea typeface="+mj-ea"/>
                <a:cs typeface="+mj-cs"/>
              </a:rPr>
              <a:t>.</a:t>
            </a:r>
            <a:endParaRPr lang="ru-RU" dirty="0"/>
          </a:p>
        </p:txBody>
      </p:sp>
      <p:sp>
        <p:nvSpPr>
          <p:cNvPr id="3" name="Содержимое 2"/>
          <p:cNvSpPr>
            <a:spLocks noGrp="1"/>
          </p:cNvSpPr>
          <p:nvPr>
            <p:ph idx="1"/>
          </p:nvPr>
        </p:nvSpPr>
        <p:spPr>
          <a:xfrm>
            <a:off x="1447800" y="2285992"/>
            <a:ext cx="7010400" cy="3810008"/>
          </a:xfrm>
        </p:spPr>
        <p:txBody>
          <a:bodyPr/>
          <a:lstStyle/>
          <a:p>
            <a:r>
              <a:rPr lang="ru-RU" sz="2400" dirty="0">
                <a:solidFill>
                  <a:schemeClr val="tx1"/>
                </a:solidFill>
                <a:latin typeface="+mn-lt"/>
                <a:ea typeface="+mn-ea"/>
                <a:cs typeface="+mn-cs"/>
              </a:rPr>
              <a:t>В Древнем Вавилоне математика зародилась задолго до нашей эры. Вавилонские памятники в виде глиняных плиток с клинописными надписями хранятся в различных музеях мира.</a:t>
            </a:r>
          </a:p>
          <a:p>
            <a:pPr>
              <a:buNone/>
            </a:pPr>
            <a:r>
              <a:rPr lang="ru-RU" sz="2400" dirty="0">
                <a:solidFill>
                  <a:schemeClr val="tx1"/>
                </a:solidFill>
                <a:latin typeface="+mn-lt"/>
                <a:ea typeface="+mn-ea"/>
                <a:cs typeface="+mn-cs"/>
              </a:rPr>
              <a:t> </a:t>
            </a:r>
          </a:p>
          <a:p>
            <a:r>
              <a:rPr lang="ru-RU" sz="2400" dirty="0">
                <a:solidFill>
                  <a:schemeClr val="tx1"/>
                </a:solidFill>
                <a:latin typeface="+mn-lt"/>
                <a:ea typeface="+mn-ea"/>
                <a:cs typeface="+mn-cs"/>
              </a:rPr>
              <a:t>Вавилоняне были основоположниками астрономии, создали </a:t>
            </a:r>
            <a:r>
              <a:rPr lang="ru-RU" sz="2400" dirty="0" err="1">
                <a:solidFill>
                  <a:schemeClr val="tx1"/>
                </a:solidFill>
                <a:latin typeface="+mn-lt"/>
                <a:ea typeface="+mn-ea"/>
                <a:cs typeface="+mn-cs"/>
              </a:rPr>
              <a:t>шестидесятиричную</a:t>
            </a:r>
            <a:r>
              <a:rPr lang="ru-RU" sz="2400" dirty="0">
                <a:solidFill>
                  <a:schemeClr val="tx1"/>
                </a:solidFill>
                <a:latin typeface="+mn-lt"/>
                <a:ea typeface="+mn-ea"/>
                <a:cs typeface="+mn-cs"/>
              </a:rPr>
              <a:t> систему счисления, решали уравнения второй степени и некоторые виды уравнений третей степени при помощи специальных таблиц</a:t>
            </a:r>
          </a:p>
          <a:p>
            <a:pPr>
              <a:buNone/>
            </a:pPr>
            <a:r>
              <a:rPr lang="ru-RU" sz="2400" dirty="0">
                <a:solidFill>
                  <a:schemeClr val="tx1"/>
                </a:solidFill>
                <a:latin typeface="+mn-lt"/>
                <a:ea typeface="+mn-ea"/>
                <a:cs typeface="+mn-cs"/>
              </a:rPr>
              <a:t> </a:t>
            </a:r>
          </a:p>
          <a:p>
            <a:endParaRPr lang="ru-RU" sz="2400" dirty="0"/>
          </a:p>
        </p:txBody>
      </p:sp>
      <p:pic>
        <p:nvPicPr>
          <p:cNvPr id="4" name="Рисунок 3" descr="vavilonskaia_bashnia.jpg"/>
          <p:cNvPicPr>
            <a:picLocks noChangeAspect="1"/>
          </p:cNvPicPr>
          <p:nvPr/>
        </p:nvPicPr>
        <p:blipFill>
          <a:blip r:embed="rId2" cstate="print"/>
          <a:stretch>
            <a:fillRect/>
          </a:stretch>
        </p:blipFill>
        <p:spPr>
          <a:xfrm>
            <a:off x="5143504" y="142852"/>
            <a:ext cx="2935222" cy="221455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par>
                          <p:cTn id="28" fill="hold">
                            <p:stCondLst>
                              <p:cond delay="85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776402"/>
          </a:xfrm>
        </p:spPr>
        <p:txBody>
          <a:bodyPr/>
          <a:lstStyle/>
          <a:p>
            <a:r>
              <a:rPr lang="ru-RU" dirty="0">
                <a:solidFill>
                  <a:schemeClr val="tx2"/>
                </a:solidFill>
                <a:latin typeface="+mj-lt"/>
                <a:ea typeface="+mj-ea"/>
                <a:cs typeface="+mj-cs"/>
              </a:rPr>
              <a:t>Задачи Древнего Вавилона</a:t>
            </a:r>
            <a:br>
              <a:rPr lang="ru-RU" dirty="0">
                <a:solidFill>
                  <a:schemeClr val="tx2"/>
                </a:solidFill>
                <a:latin typeface="+mj-lt"/>
                <a:ea typeface="+mj-ea"/>
                <a:cs typeface="+mj-cs"/>
              </a:rPr>
            </a:br>
            <a:endParaRPr lang="ru-RU" dirty="0"/>
          </a:p>
        </p:txBody>
      </p:sp>
      <p:sp>
        <p:nvSpPr>
          <p:cNvPr id="3" name="Содержимое 2"/>
          <p:cNvSpPr>
            <a:spLocks noGrp="1"/>
          </p:cNvSpPr>
          <p:nvPr>
            <p:ph idx="1"/>
          </p:nvPr>
        </p:nvSpPr>
        <p:spPr/>
        <p:txBody>
          <a:bodyPr/>
          <a:lstStyle/>
          <a:p>
            <a:r>
              <a:rPr lang="ru-RU" sz="2400" dirty="0">
                <a:solidFill>
                  <a:schemeClr val="tx1"/>
                </a:solidFill>
                <a:latin typeface="+mn-lt"/>
                <a:ea typeface="+mn-ea"/>
                <a:cs typeface="+mn-cs"/>
              </a:rPr>
              <a:t>Задача на глиняной табличке(</a:t>
            </a:r>
            <a:r>
              <a:rPr lang="ru-RU" sz="2400" dirty="0" err="1">
                <a:solidFill>
                  <a:schemeClr val="tx1"/>
                </a:solidFill>
                <a:latin typeface="+mn-lt"/>
                <a:ea typeface="+mn-ea"/>
                <a:cs typeface="+mn-cs"/>
              </a:rPr>
              <a:t>ок</a:t>
            </a:r>
            <a:r>
              <a:rPr lang="ru-RU" sz="2400" dirty="0">
                <a:solidFill>
                  <a:schemeClr val="tx1"/>
                </a:solidFill>
                <a:latin typeface="+mn-lt"/>
                <a:ea typeface="+mn-ea"/>
                <a:cs typeface="+mn-cs"/>
              </a:rPr>
              <a:t>. 1950 до н. э</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Площадь А, состоящая из суммы площадей двух квадратов, составляет 1000. Сторона одного из квадратов составляет уменьшенные на 10 две трети стороны другого квадрата. Каковы стороны квадратов</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smtClean="0">
                <a:solidFill>
                  <a:schemeClr val="tx1"/>
                </a:solidFill>
                <a:latin typeface="+mn-lt"/>
                <a:ea typeface="+mn-ea"/>
                <a:cs typeface="+mn-cs"/>
              </a:rPr>
              <a:t> </a:t>
            </a:r>
            <a:r>
              <a:rPr lang="ru-RU" sz="2400" dirty="0">
                <a:solidFill>
                  <a:schemeClr val="tx1"/>
                </a:solidFill>
                <a:latin typeface="+mn-lt"/>
                <a:ea typeface="+mn-ea"/>
                <a:cs typeface="+mn-cs"/>
              </a:rPr>
              <a:t>Задача о вычислении числа </a:t>
            </a:r>
            <a:r>
              <a:rPr lang="ru-RU" sz="2400" dirty="0" smtClean="0">
                <a:solidFill>
                  <a:schemeClr val="tx1"/>
                </a:solidFill>
                <a:latin typeface="+mn-lt"/>
                <a:ea typeface="+mn-ea"/>
                <a:cs typeface="+mn-cs"/>
              </a:rPr>
              <a:t>П</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За длину окружности вавилоняне принимали периметр вписанного в эту окружность правильного шестиугольника. Найти приближение для П, которым пользовались вавилоняне.</a:t>
            </a:r>
          </a:p>
          <a:p>
            <a:pPr>
              <a:buNone/>
            </a:pPr>
            <a:r>
              <a:rPr lang="ru-RU" sz="2400" dirty="0">
                <a:solidFill>
                  <a:schemeClr val="tx1"/>
                </a:solidFill>
                <a:latin typeface="+mn-lt"/>
                <a:ea typeface="+mn-ea"/>
                <a:cs typeface="+mn-cs"/>
              </a:rPr>
              <a:t> </a:t>
            </a:r>
          </a:p>
        </p:txBody>
      </p:sp>
      <p:pic>
        <p:nvPicPr>
          <p:cNvPr id="4" name="Рисунок 3" descr="ThinkingHARD-main_Full.jpg"/>
          <p:cNvPicPr>
            <a:picLocks noChangeAspect="1"/>
          </p:cNvPicPr>
          <p:nvPr/>
        </p:nvPicPr>
        <p:blipFill>
          <a:blip r:embed="rId2" cstate="print"/>
          <a:stretch>
            <a:fillRect/>
          </a:stretch>
        </p:blipFill>
        <p:spPr>
          <a:xfrm>
            <a:off x="285720" y="3071810"/>
            <a:ext cx="1213719" cy="24193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2490782"/>
          </a:xfrm>
        </p:spPr>
        <p:txBody>
          <a:bodyPr/>
          <a:lstStyle/>
          <a:p>
            <a:r>
              <a:rPr lang="ru-RU" sz="4800" dirty="0">
                <a:solidFill>
                  <a:schemeClr val="tx1"/>
                </a:solidFill>
                <a:latin typeface="+mj-lt"/>
                <a:ea typeface="+mj-ea"/>
                <a:cs typeface="+mj-cs"/>
              </a:rPr>
              <a:t>Древняя Греция.</a:t>
            </a:r>
            <a:br>
              <a:rPr lang="ru-RU" sz="4800" dirty="0">
                <a:solidFill>
                  <a:schemeClr val="tx1"/>
                </a:solidFill>
                <a:latin typeface="+mj-lt"/>
                <a:ea typeface="+mj-ea"/>
                <a:cs typeface="+mj-cs"/>
              </a:rPr>
            </a:br>
            <a:r>
              <a:rPr lang="ru-RU" sz="4800" dirty="0">
                <a:solidFill>
                  <a:schemeClr val="tx1"/>
                </a:solidFill>
                <a:latin typeface="+mj-lt"/>
                <a:ea typeface="+mj-ea"/>
                <a:cs typeface="+mj-cs"/>
              </a:rPr>
              <a:t> </a:t>
            </a:r>
            <a:br>
              <a:rPr lang="ru-RU" sz="4800" dirty="0">
                <a:solidFill>
                  <a:schemeClr val="tx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dirty="0">
                <a:solidFill>
                  <a:schemeClr val="tx1"/>
                </a:solidFill>
                <a:latin typeface="+mn-lt"/>
                <a:ea typeface="+mn-ea"/>
                <a:cs typeface="+mn-cs"/>
              </a:rPr>
              <a:t> </a:t>
            </a:r>
          </a:p>
          <a:p>
            <a:r>
              <a:rPr lang="ru-RU" dirty="0">
                <a:solidFill>
                  <a:schemeClr val="tx1"/>
                </a:solidFill>
                <a:latin typeface="+mn-lt"/>
                <a:ea typeface="+mn-ea"/>
                <a:cs typeface="+mn-cs"/>
              </a:rPr>
              <a:t>Если от математики Древнего Востока до нас дошли отдельные задачи с решениями и таблицы, то в Древней Греции рождается наука математика, ,основанная на строгих доказательствах Э.тот важнейший скачок в истории науки относится к VI-V вв. до н. э.</a:t>
            </a:r>
          </a:p>
          <a:p>
            <a:pPr>
              <a:buNone/>
            </a:pPr>
            <a:r>
              <a:rPr lang="ru-RU" dirty="0">
                <a:solidFill>
                  <a:schemeClr val="tx1"/>
                </a:solidFill>
                <a:latin typeface="+mn-lt"/>
                <a:ea typeface="+mn-ea"/>
                <a:cs typeface="+mn-cs"/>
              </a:rPr>
              <a:t> </a:t>
            </a:r>
          </a:p>
          <a:p>
            <a:endParaRPr lang="ru-RU" dirty="0"/>
          </a:p>
        </p:txBody>
      </p:sp>
      <p:pic>
        <p:nvPicPr>
          <p:cNvPr id="4" name="Рисунок 3" descr="ьпрговпт.jpeg"/>
          <p:cNvPicPr>
            <a:picLocks noChangeAspect="1"/>
          </p:cNvPicPr>
          <p:nvPr/>
        </p:nvPicPr>
        <p:blipFill>
          <a:blip r:embed="rId2" cstate="print"/>
          <a:stretch>
            <a:fillRect/>
          </a:stretch>
        </p:blipFill>
        <p:spPr>
          <a:xfrm>
            <a:off x="6348096" y="214290"/>
            <a:ext cx="1867242" cy="211483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152400"/>
            <a:ext cx="6705600" cy="1704964"/>
          </a:xfrm>
        </p:spPr>
        <p:txBody>
          <a:bodyPr/>
          <a:lstStyle/>
          <a:p>
            <a:r>
              <a:rPr lang="ru-RU" sz="4800" dirty="0">
                <a:solidFill>
                  <a:schemeClr val="tx1"/>
                </a:solidFill>
                <a:latin typeface="+mj-lt"/>
                <a:ea typeface="+mj-ea"/>
                <a:cs typeface="+mj-cs"/>
              </a:rPr>
              <a:t>Задача “Суд Париса”</a:t>
            </a:r>
            <a:br>
              <a:rPr lang="ru-RU" sz="4800"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1428728" y="1357298"/>
            <a:ext cx="7010400" cy="4738702"/>
          </a:xfrm>
        </p:spPr>
        <p:txBody>
          <a:bodyPr/>
          <a:lstStyle/>
          <a:p>
            <a:pPr>
              <a:buNone/>
            </a:pPr>
            <a:r>
              <a:rPr lang="ru-RU" sz="2400" dirty="0">
                <a:solidFill>
                  <a:schemeClr val="tx1"/>
                </a:solidFill>
                <a:latin typeface="+mn-lt"/>
                <a:ea typeface="+mn-ea"/>
                <a:cs typeface="+mn-cs"/>
              </a:rPr>
              <a:t> </a:t>
            </a:r>
          </a:p>
          <a:p>
            <a:r>
              <a:rPr lang="ru-RU" sz="2400" dirty="0">
                <a:solidFill>
                  <a:schemeClr val="tx1"/>
                </a:solidFill>
                <a:latin typeface="+mn-lt"/>
                <a:ea typeface="+mn-ea"/>
                <a:cs typeface="+mn-cs"/>
              </a:rPr>
              <a:t>Богини Гера, Афродита и Афина пришли к юному Парису, чтобы тот решил, кто из них прекраснее, высказав следующие утверждения</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АФРОДИТА. Я самая прекрасная</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АФИНА. Афродита не самая </a:t>
            </a:r>
            <a:r>
              <a:rPr lang="ru-RU" sz="2400" dirty="0" smtClean="0">
                <a:solidFill>
                  <a:schemeClr val="tx1"/>
                </a:solidFill>
                <a:latin typeface="+mn-lt"/>
                <a:ea typeface="+mn-ea"/>
                <a:cs typeface="+mn-cs"/>
              </a:rPr>
              <a:t>прекрасная</a:t>
            </a:r>
            <a:r>
              <a:rPr lang="ru-RU" sz="2400" dirty="0">
                <a:solidFill>
                  <a:schemeClr val="tx1"/>
                </a:solidFill>
                <a:latin typeface="+mn-lt"/>
                <a:ea typeface="+mn-ea"/>
                <a:cs typeface="+mn-cs"/>
              </a:rPr>
              <a:t> </a:t>
            </a:r>
          </a:p>
          <a:p>
            <a:r>
              <a:rPr lang="ru-RU" sz="2400" dirty="0">
                <a:solidFill>
                  <a:schemeClr val="tx1"/>
                </a:solidFill>
                <a:latin typeface="+mn-lt"/>
                <a:ea typeface="+mn-ea"/>
                <a:cs typeface="+mn-cs"/>
              </a:rPr>
              <a:t>ГЕРА. Я самая прекрасная</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АФРОДИТА. Гера не самая </a:t>
            </a:r>
            <a:r>
              <a:rPr lang="ru-RU" sz="2400" dirty="0" smtClean="0">
                <a:solidFill>
                  <a:schemeClr val="tx1"/>
                </a:solidFill>
                <a:latin typeface="+mn-lt"/>
                <a:ea typeface="+mn-ea"/>
                <a:cs typeface="+mn-cs"/>
              </a:rPr>
              <a:t>прекрасная</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АФИНА. Я самая прекрасная</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r>
              <a:rPr lang="ru-RU" sz="2400" dirty="0">
                <a:solidFill>
                  <a:schemeClr val="tx1"/>
                </a:solidFill>
                <a:latin typeface="+mn-lt"/>
                <a:ea typeface="+mn-ea"/>
                <a:cs typeface="+mn-cs"/>
              </a:rPr>
              <a:t>Все утверждения прекраснейшей из богинь истинны, а все утверждения двух остальных богинь ложны. Кто прекраснее из </a:t>
            </a:r>
            <a:r>
              <a:rPr lang="ru-RU" sz="2400" dirty="0" smtClean="0">
                <a:solidFill>
                  <a:schemeClr val="tx1"/>
                </a:solidFill>
                <a:latin typeface="+mn-lt"/>
                <a:ea typeface="+mn-ea"/>
                <a:cs typeface="+mn-cs"/>
              </a:rPr>
              <a:t>богинь?</a:t>
            </a:r>
            <a:endParaRPr lang="ru-RU" sz="2400" dirty="0">
              <a:solidFill>
                <a:schemeClr val="tx1"/>
              </a:solidFill>
              <a:latin typeface="+mn-lt"/>
              <a:ea typeface="+mn-ea"/>
              <a:cs typeface="+mn-cs"/>
            </a:endParaRPr>
          </a:p>
          <a:p>
            <a:pPr>
              <a:buNone/>
            </a:pPr>
            <a:r>
              <a:rPr lang="ru-RU" sz="2400" dirty="0">
                <a:solidFill>
                  <a:schemeClr val="tx1"/>
                </a:solidFill>
                <a:latin typeface="+mn-lt"/>
                <a:ea typeface="+mn-ea"/>
                <a:cs typeface="+mn-cs"/>
              </a:rPr>
              <a:t> </a:t>
            </a:r>
          </a:p>
          <a:p>
            <a:endParaRPr lang="ru-RU" sz="2400" dirty="0"/>
          </a:p>
        </p:txBody>
      </p:sp>
      <p:pic>
        <p:nvPicPr>
          <p:cNvPr id="4" name="Рисунок 3" descr="paris07.jpg"/>
          <p:cNvPicPr>
            <a:picLocks noChangeAspect="1"/>
          </p:cNvPicPr>
          <p:nvPr/>
        </p:nvPicPr>
        <p:blipFill>
          <a:blip r:embed="rId2" cstate="print"/>
          <a:stretch>
            <a:fillRect/>
          </a:stretch>
        </p:blipFill>
        <p:spPr>
          <a:xfrm>
            <a:off x="7000892" y="142852"/>
            <a:ext cx="1928826" cy="175418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par>
                          <p:cTn id="28" fill="hold">
                            <p:stCondLst>
                              <p:cond delay="8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par>
                          <p:cTn id="32" fill="hold">
                            <p:stCondLst>
                              <p:cond delay="10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par>
                          <p:cTn id="36" fill="hold">
                            <p:stCondLst>
                              <p:cond delay="12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par>
                          <p:cTn id="40" fill="hold">
                            <p:stCondLst>
                              <p:cond delay="14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par>
                          <p:cTn id="44" fill="hold">
                            <p:stCondLst>
                              <p:cond delay="16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ineLines">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TotalTime>
  <Words>962</Words>
  <Application>Microsoft Office PowerPoint</Application>
  <PresentationFormat>Экран (4:3)</PresentationFormat>
  <Paragraphs>117</Paragraphs>
  <Slides>23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FineLines</vt:lpstr>
      <vt:lpstr>Апекс</vt:lpstr>
      <vt:lpstr>Старинные задачи  по математике</vt:lpstr>
      <vt:lpstr>Слайд 2</vt:lpstr>
      <vt:lpstr>Маршрут путешествия</vt:lpstr>
      <vt:lpstr>  Древний Египет</vt:lpstr>
      <vt:lpstr>  Задачи из папируса Ахмеса</vt:lpstr>
      <vt:lpstr>   Вавилон.</vt:lpstr>
      <vt:lpstr>Задачи Древнего Вавилона </vt:lpstr>
      <vt:lpstr>Древняя Греция.   </vt:lpstr>
      <vt:lpstr>Задача “Суд Париса” </vt:lpstr>
      <vt:lpstr>  Задача Евклида   </vt:lpstr>
      <vt:lpstr>  Китай.</vt:lpstr>
      <vt:lpstr>  Задачи древнего Китая </vt:lpstr>
      <vt:lpstr>   Индия. </vt:lpstr>
      <vt:lpstr>Задачи Древней Индии </vt:lpstr>
      <vt:lpstr>  Страны Ислама</vt:lpstr>
      <vt:lpstr> Задачи стран Ислама</vt:lpstr>
      <vt:lpstr>Задачи стран Ислама</vt:lpstr>
      <vt:lpstr>  Страны Европы. </vt:lpstr>
      <vt:lpstr> Задачи народов Европы.</vt:lpstr>
      <vt:lpstr>  Россия. </vt:lpstr>
      <vt:lpstr> Старинная русская задача</vt:lpstr>
      <vt:lpstr>Задача Л. Н. Толстого. </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Старинные задачи  по математике</dc:title>
  <dc:creator>User</dc:creator>
  <cp:lastModifiedBy>Рудь М.Г.</cp:lastModifiedBy>
  <cp:revision>8</cp:revision>
  <dcterms:created xsi:type="dcterms:W3CDTF">2010-02-28T14:02:12Z</dcterms:created>
  <dcterms:modified xsi:type="dcterms:W3CDTF">2012-11-13T08:07:43Z</dcterms:modified>
</cp:coreProperties>
</file>